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1"/>
  </p:notesMasterIdLst>
  <p:sldIdLst>
    <p:sldId id="256" r:id="rId2"/>
    <p:sldId id="304" r:id="rId3"/>
    <p:sldId id="306" r:id="rId4"/>
    <p:sldId id="372" r:id="rId5"/>
    <p:sldId id="373" r:id="rId6"/>
    <p:sldId id="259" r:id="rId7"/>
    <p:sldId id="266" r:id="rId8"/>
    <p:sldId id="314" r:id="rId9"/>
    <p:sldId id="260" r:id="rId10"/>
    <p:sldId id="313" r:id="rId11"/>
    <p:sldId id="315" r:id="rId12"/>
    <p:sldId id="316" r:id="rId13"/>
    <p:sldId id="353" r:id="rId14"/>
    <p:sldId id="374" r:id="rId15"/>
    <p:sldId id="261" r:id="rId16"/>
    <p:sldId id="325" r:id="rId17"/>
    <p:sldId id="324" r:id="rId18"/>
    <p:sldId id="323" r:id="rId19"/>
    <p:sldId id="322" r:id="rId20"/>
    <p:sldId id="321" r:id="rId21"/>
    <p:sldId id="320" r:id="rId22"/>
    <p:sldId id="319" r:id="rId23"/>
    <p:sldId id="352" r:id="rId24"/>
    <p:sldId id="375" r:id="rId25"/>
    <p:sldId id="262" r:id="rId26"/>
    <p:sldId id="332" r:id="rId27"/>
    <p:sldId id="330" r:id="rId28"/>
    <p:sldId id="331" r:id="rId29"/>
    <p:sldId id="333" r:id="rId30"/>
    <p:sldId id="329" r:id="rId31"/>
    <p:sldId id="328" r:id="rId32"/>
    <p:sldId id="327" r:id="rId33"/>
    <p:sldId id="350" r:id="rId34"/>
    <p:sldId id="376" r:id="rId35"/>
    <p:sldId id="263" r:id="rId36"/>
    <p:sldId id="338" r:id="rId37"/>
    <p:sldId id="337" r:id="rId38"/>
    <p:sldId id="336" r:id="rId39"/>
    <p:sldId id="335" r:id="rId40"/>
    <p:sldId id="334" r:id="rId41"/>
    <p:sldId id="349" r:id="rId42"/>
    <p:sldId id="377" r:id="rId43"/>
    <p:sldId id="348" r:id="rId44"/>
    <p:sldId id="264" r:id="rId45"/>
    <p:sldId id="359" r:id="rId46"/>
    <p:sldId id="347" r:id="rId47"/>
    <p:sldId id="346" r:id="rId48"/>
    <p:sldId id="354" r:id="rId49"/>
    <p:sldId id="355" r:id="rId50"/>
    <p:sldId id="360" r:id="rId51"/>
    <p:sldId id="345" r:id="rId52"/>
    <p:sldId id="344" r:id="rId53"/>
    <p:sldId id="351" r:id="rId54"/>
    <p:sldId id="378" r:id="rId55"/>
    <p:sldId id="265" r:id="rId56"/>
    <p:sldId id="342" r:id="rId57"/>
    <p:sldId id="341" r:id="rId58"/>
    <p:sldId id="361" r:id="rId59"/>
    <p:sldId id="340" r:id="rId60"/>
    <p:sldId id="339" r:id="rId61"/>
    <p:sldId id="365" r:id="rId62"/>
    <p:sldId id="368" r:id="rId63"/>
    <p:sldId id="364" r:id="rId64"/>
    <p:sldId id="367" r:id="rId65"/>
    <p:sldId id="370" r:id="rId66"/>
    <p:sldId id="369" r:id="rId67"/>
    <p:sldId id="371" r:id="rId68"/>
    <p:sldId id="366" r:id="rId69"/>
    <p:sldId id="258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EF9"/>
    <a:srgbClr val="007EC5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89176" autoAdjust="0"/>
  </p:normalViewPr>
  <p:slideViewPr>
    <p:cSldViewPr snapToGrid="0" snapToObjects="1">
      <p:cViewPr varScale="1">
        <p:scale>
          <a:sx n="146" d="100"/>
          <a:sy n="146" d="100"/>
        </p:scale>
        <p:origin x="84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  <a:endCxn id="16" idx="0"/>
          </p:cNvCxnSpPr>
          <p:nvPr userDrawn="1"/>
        </p:nvCxnSpPr>
        <p:spPr>
          <a:xfrm>
            <a:off x="6095986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46580"/>
            <a:ext cx="12191999" cy="1440560"/>
          </a:xfrm>
        </p:spPr>
        <p:txBody>
          <a:bodyPr anchor="ctr">
            <a:normAutofit/>
          </a:bodyPr>
          <a:lstStyle/>
          <a:p>
            <a:endParaRPr kumimoji="1"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D111B98-1EFD-441A-97F5-2304C08E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27" y="3231"/>
            <a:ext cx="4143514" cy="60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7C0FBA5-04C6-4094-A3D6-C34B91E4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제네릭 사용하기 계속</a:t>
            </a:r>
          </a:p>
          <a:p>
            <a:pPr lvl="1"/>
            <a:r>
              <a:rPr kumimoji="1" lang="ko-KR" altLang="en-US" sz="1800" b="1" dirty="0"/>
              <a:t>다음 코드는 타입 변수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를 매개변수의 타입 쪽으로 전달하고 있음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또한 매개변수 </a:t>
            </a:r>
            <a:r>
              <a:rPr kumimoji="1" lang="en-US" altLang="ko-KR" sz="1800" b="1" dirty="0"/>
              <a:t>o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IValuable&lt;T&gt; </a:t>
            </a:r>
            <a:r>
              <a:rPr kumimoji="1" lang="ko-KR" altLang="en-US" sz="1800" b="1" dirty="0"/>
              <a:t>타입이고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이 타입은 </a:t>
            </a:r>
            <a:r>
              <a:rPr kumimoji="1" lang="en-US" altLang="ko-KR" sz="1800" b="1" dirty="0"/>
              <a:t>value</a:t>
            </a:r>
            <a:r>
              <a:rPr kumimoji="1" lang="ko-KR" altLang="en-US" sz="1800" b="1" dirty="0"/>
              <a:t>라는 속성이 반드시 있으므로 </a:t>
            </a:r>
            <a:r>
              <a:rPr kumimoji="1" lang="en-US" altLang="ko-KR" sz="1800" b="1" dirty="0" err="1"/>
              <a:t>o.value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와 같은 코드가 가능함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D9DAF0-7CFA-4CD0-8AC5-0D9723C3E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097" y="3085849"/>
            <a:ext cx="6882066" cy="154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5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7C0FBA5-04C6-4094-A3D6-C34B91E4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제네릭 사용하기 계속</a:t>
            </a:r>
          </a:p>
          <a:p>
            <a:pPr lvl="1"/>
            <a:r>
              <a:rPr kumimoji="1" lang="ko-KR" altLang="en-US" sz="1800" b="1" dirty="0"/>
              <a:t>다음은 다양한 타입을 제네릭 타입 변수에 적용해 본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C3CBB9-E9CD-4CEA-AE7B-C1C110E7C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95" y="2596816"/>
            <a:ext cx="6882066" cy="20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5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7C0FBA5-04C6-4094-A3D6-C34B91E4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제네릭 사용하기 계속</a:t>
            </a:r>
          </a:p>
          <a:p>
            <a:pPr lvl="1"/>
            <a:r>
              <a:rPr kumimoji="1" lang="ko-KR" altLang="en-US" sz="1800" b="1" dirty="0"/>
              <a:t>제네릭 타입 변수를 생략하면 컴파일러가 타입 변수를 추론</a:t>
            </a:r>
            <a:r>
              <a:rPr kumimoji="1" lang="en-US" altLang="ko-KR" sz="1800" b="1" dirty="0"/>
              <a:t>(inference)</a:t>
            </a:r>
            <a:r>
              <a:rPr kumimoji="1" lang="ko-KR" altLang="en-US" sz="1800" b="1" dirty="0"/>
              <a:t>함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5FB357-EEF2-427E-9A0B-3BD36921B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47" y="2460566"/>
            <a:ext cx="6882066" cy="20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9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제네릭 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4" y="3810000"/>
            <a:ext cx="3545205" cy="208721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10-1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제네릭 타입 이해하기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10-2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chemeClr val="accent2"/>
                </a:solidFill>
              </a:rPr>
              <a:t>제네릭 타입 제약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10-3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대수 데이터 타입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10-4</a:t>
            </a:r>
            <a:r>
              <a:rPr kumimoji="1" lang="en-US" altLang="ko-KR" dirty="0"/>
              <a:t> </a:t>
            </a:r>
            <a:r>
              <a:rPr kumimoji="1" lang="ko-KR" altLang="en-US" dirty="0"/>
              <a:t>타입 가드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10-5</a:t>
            </a:r>
            <a:r>
              <a:rPr kumimoji="1" lang="en-US" altLang="ko-KR" dirty="0"/>
              <a:t> F-</a:t>
            </a:r>
            <a:r>
              <a:rPr kumimoji="1" lang="ko-KR" altLang="en-US" dirty="0"/>
              <a:t>바운드 다형성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10-6</a:t>
            </a:r>
            <a:r>
              <a:rPr kumimoji="1" lang="en-US" altLang="ko-KR" dirty="0"/>
              <a:t> nullable </a:t>
            </a:r>
            <a:r>
              <a:rPr kumimoji="1" lang="ko-KR" altLang="en-US" dirty="0"/>
              <a:t>타입과 프로그램 안전성</a:t>
            </a: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86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-2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제약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제네릭 타입 제약 개념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타입 제약 구문에서의 </a:t>
            </a:r>
            <a:r>
              <a:rPr kumimoji="1" lang="en-US" altLang="ko-KR" sz="1800" b="1" dirty="0"/>
              <a:t>extends </a:t>
            </a:r>
            <a:r>
              <a:rPr kumimoji="1" lang="ko-KR" altLang="en-US" sz="1800" b="1" dirty="0"/>
              <a:t>키워드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new </a:t>
            </a:r>
            <a:r>
              <a:rPr kumimoji="1" lang="ko-KR" altLang="en-US" sz="1800" b="1" dirty="0"/>
              <a:t>타입 제약과 인덱스 타입 제약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5491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-2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제약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84B30AF-2E85-42F4-A02E-63E74750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제네릭 타입 제약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(generic type constraint)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이란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제네릭 타입 제약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타입 변수에 적용할 수 있는 타입의 범위를 한정하는 기능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다음처럼 </a:t>
            </a:r>
            <a:r>
              <a:rPr kumimoji="1" lang="en-US" altLang="ko-KR" sz="1800" b="1" dirty="0"/>
              <a:t>extends </a:t>
            </a:r>
            <a:r>
              <a:rPr kumimoji="1" lang="ko-KR" altLang="en-US" sz="1800" b="1" dirty="0"/>
              <a:t>키워드를 사용하여 타입을 제약함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위 구문에서 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최종 타입</a:t>
            </a:r>
            <a:r>
              <a:rPr kumimoji="1" lang="en-US" altLang="ko-KR" sz="1800" b="1" dirty="0"/>
              <a:t>1'</a:t>
            </a:r>
            <a:r>
              <a:rPr kumimoji="1" lang="ko-KR" altLang="en-US" sz="1800" b="1" dirty="0"/>
              <a:t>은 반드시 타입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을 상속하는 타입이어야 함</a:t>
            </a:r>
            <a:r>
              <a:rPr kumimoji="1" lang="en-US" altLang="ko-KR" sz="1800" b="1" dirty="0"/>
              <a:t>. '</a:t>
            </a:r>
            <a:r>
              <a:rPr kumimoji="1" lang="ko-KR" altLang="en-US" sz="1800" b="1" dirty="0"/>
              <a:t>최종 타입</a:t>
            </a:r>
            <a:r>
              <a:rPr kumimoji="1" lang="en-US" altLang="ko-KR" sz="1800" b="1" dirty="0"/>
              <a:t>2'</a:t>
            </a:r>
            <a:r>
              <a:rPr kumimoji="1" lang="ko-KR" altLang="en-US" sz="1800" b="1" dirty="0"/>
              <a:t>도 타입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의 상속 타입이어야 함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EC0FFD-823B-4515-931C-71A33A13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75" y="2767148"/>
            <a:ext cx="7570273" cy="3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96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-2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제약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84B30AF-2E85-42F4-A02E-63E74750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제네릭 타입 제약 </a:t>
            </a:r>
            <a:r>
              <a:rPr kumimoji="1" lang="ko-KR" altLang="en-US" sz="2000" dirty="0">
                <a:solidFill>
                  <a:srgbClr val="007EC5"/>
                </a:solidFill>
              </a:rPr>
              <a:t>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코드는 매개변수 </a:t>
            </a:r>
            <a:r>
              <a:rPr kumimoji="1" lang="en-US" altLang="ko-KR" sz="1800" b="1" dirty="0"/>
              <a:t>o</a:t>
            </a:r>
            <a:r>
              <a:rPr kumimoji="1" lang="ko-KR" altLang="en-US" sz="1800" b="1" dirty="0"/>
              <a:t>의 타입을 </a:t>
            </a:r>
            <a:r>
              <a:rPr kumimoji="1" lang="en-US" altLang="ko-KR" sz="1800" b="1" dirty="0"/>
              <a:t>IValuable&lt;T&gt;</a:t>
            </a:r>
            <a:r>
              <a:rPr kumimoji="1" lang="ko-KR" altLang="en-US" sz="1800" b="1" dirty="0"/>
              <a:t>가 아닌 단순히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로 하고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대신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는</a:t>
            </a:r>
            <a:endParaRPr kumimoji="1" lang="en-US" altLang="ko-KR" sz="1800" b="1" dirty="0"/>
          </a:p>
          <a:p>
            <a:pPr marL="457200" lvl="1" indent="0">
              <a:buNone/>
            </a:pPr>
            <a:r>
              <a:rPr kumimoji="1" lang="ko-KR" altLang="en-US" sz="1800" b="1" dirty="0"/>
              <a:t>   반드시 </a:t>
            </a:r>
            <a:r>
              <a:rPr kumimoji="1" lang="en-US" altLang="ko-KR" sz="1800" b="1" dirty="0"/>
              <a:t>IValuable&lt;Q&gt;</a:t>
            </a:r>
            <a:r>
              <a:rPr kumimoji="1" lang="ko-KR" altLang="en-US" sz="1800" b="1" dirty="0"/>
              <a:t>의 서브타입</a:t>
            </a:r>
            <a:r>
              <a:rPr kumimoji="1" lang="en-US" altLang="ko-KR" sz="1800" b="1" dirty="0"/>
              <a:t>(subtype, </a:t>
            </a:r>
            <a:r>
              <a:rPr kumimoji="1" lang="ko-KR" altLang="en-US" sz="1800" b="1" dirty="0"/>
              <a:t>혹은 상속타입</a:t>
            </a:r>
            <a:r>
              <a:rPr kumimoji="1" lang="en-US" altLang="ko-KR" sz="1800" b="1" dirty="0"/>
              <a:t>)</a:t>
            </a:r>
            <a:r>
              <a:rPr kumimoji="1" lang="ko-KR" altLang="en-US" sz="1800" b="1" dirty="0"/>
              <a:t>이어야 한다는 타입 제약을 걸어 구현한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67C478-8C9D-47C5-BC78-0A20AAF9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68" y="2684417"/>
            <a:ext cx="6256424" cy="1586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AFFB22-B927-4CCF-81E2-19377D1F4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188" y="4449771"/>
            <a:ext cx="5687658" cy="17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6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-2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제약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84B30AF-2E85-42F4-A02E-63E74750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제네릭 타입 제약 계속</a:t>
            </a:r>
          </a:p>
          <a:p>
            <a:pPr lvl="1"/>
            <a:r>
              <a:rPr kumimoji="1" lang="ko-KR" altLang="en-US" sz="1800" b="1" dirty="0"/>
              <a:t>구현 방법은 다르더라도 사용법은 같다는 것을 보여주는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EEAD89-4F0C-4F64-A2AF-6C9EE50BA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44" y="2459514"/>
            <a:ext cx="8327300" cy="210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4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-2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제약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84B30AF-2E85-42F4-A02E-63E74750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new</a:t>
            </a:r>
            <a:r>
              <a:rPr kumimoji="1" lang="ko-KR" altLang="en-US" sz="2000" dirty="0">
                <a:solidFill>
                  <a:srgbClr val="007EC5"/>
                </a:solidFill>
              </a:rPr>
              <a:t> 타입 제약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팩토리 함수</a:t>
            </a:r>
            <a:r>
              <a:rPr kumimoji="1" lang="en-US" altLang="ko-KR" sz="1800" b="1" dirty="0"/>
              <a:t>(factory function) - </a:t>
            </a:r>
            <a:r>
              <a:rPr kumimoji="1" lang="ko-KR" altLang="en-US" sz="1800" b="1" dirty="0"/>
              <a:t>객체를 생성하는 방법이 지나치게 복잡할 때 이를 단순화하려는 목적으로 구현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자바스크립트에서 팩토리 함수는 보통 </a:t>
            </a:r>
            <a:r>
              <a:rPr kumimoji="1" lang="en-US" altLang="ko-KR" sz="1800" b="1" dirty="0"/>
              <a:t>new </a:t>
            </a:r>
            <a:r>
              <a:rPr kumimoji="1" lang="ko-KR" altLang="en-US" sz="1800" b="1" dirty="0"/>
              <a:t>클래스</a:t>
            </a:r>
            <a:r>
              <a:rPr kumimoji="1" lang="en-US" altLang="ko-KR" sz="1800" b="1" dirty="0"/>
              <a:t>_</a:t>
            </a:r>
            <a:r>
              <a:rPr kumimoji="1" lang="ko-KR" altLang="en-US" sz="1800" b="1" dirty="0"/>
              <a:t>이름 형태의 코드를 구현하게 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코드가 </a:t>
            </a:r>
            <a:r>
              <a:rPr kumimoji="1" lang="en-US" altLang="ko-KR" sz="1800" b="1" dirty="0"/>
              <a:t>new </a:t>
            </a:r>
            <a:r>
              <a:rPr kumimoji="1" lang="ko-KR" altLang="en-US" sz="1800" b="1" dirty="0"/>
              <a:t>연산자를 사용한 팩토리 함수의 구현 예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그런데 위 </a:t>
            </a:r>
            <a:r>
              <a:rPr kumimoji="1" lang="en-US" altLang="ko-KR" sz="1800" b="1" dirty="0"/>
              <a:t>type</a:t>
            </a:r>
            <a:r>
              <a:rPr kumimoji="1" lang="ko-KR" altLang="en-US" sz="1800" b="1" dirty="0"/>
              <a:t>은 변수가 아니라 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타입 변수</a:t>
            </a:r>
            <a:r>
              <a:rPr kumimoji="1" lang="en-US" altLang="ko-KR" sz="1800" b="1" dirty="0"/>
              <a:t>' </a:t>
            </a:r>
            <a:r>
              <a:rPr kumimoji="1" lang="ko-KR" altLang="en-US" sz="1800" b="1" dirty="0"/>
              <a:t>여야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즉 위 코드의 </a:t>
            </a:r>
            <a:r>
              <a:rPr kumimoji="1" lang="en-US" altLang="ko-KR" sz="1800" b="1" dirty="0"/>
              <a:t>type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타입의 타입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이어야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옆 </a:t>
            </a:r>
            <a:r>
              <a:rPr kumimoji="1" lang="en-US" altLang="ko-KR" sz="1800" b="1" dirty="0"/>
              <a:t>vscode </a:t>
            </a:r>
            <a:r>
              <a:rPr kumimoji="1" lang="ko-KR" altLang="en-US" sz="1800" b="1" dirty="0"/>
              <a:t>오류는 이런 이유로 발생한 것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E88A4-2333-4E5F-AA64-96B4388C8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22" y="3284195"/>
            <a:ext cx="4281935" cy="437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420046-8708-45A2-81F9-AF4BFC5DE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46" y="4154068"/>
            <a:ext cx="4750130" cy="20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14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-2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제약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84B30AF-2E85-42F4-A02E-63E74750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new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 제약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코드의 </a:t>
            </a:r>
            <a:r>
              <a:rPr kumimoji="1" lang="en-US" altLang="ko-KR" sz="1800" b="1" dirty="0"/>
              <a:t>{new() : T}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타입의 타입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에 해당하는 </a:t>
            </a:r>
            <a:r>
              <a:rPr kumimoji="1" lang="ko-KR" altLang="en-US" sz="1800" b="1" dirty="0" err="1"/>
              <a:t>타입스크립크</a:t>
            </a:r>
            <a:r>
              <a:rPr kumimoji="1" lang="ko-KR" altLang="en-US" sz="1800" b="1" dirty="0"/>
              <a:t> 구문으로 이를 </a:t>
            </a:r>
            <a:r>
              <a:rPr kumimoji="1" lang="en-US" altLang="ko-KR" sz="1800" b="1" dirty="0"/>
              <a:t>new </a:t>
            </a:r>
            <a:r>
              <a:rPr kumimoji="1" lang="ko-KR" altLang="en-US" sz="1800" b="1" dirty="0"/>
              <a:t>타입 제약이라고 함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만일 팩토리 함수에 매개변수가 있는 경우 다음처럼 구현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713E9-48C9-44AE-876F-90C8C78D6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61" y="2571206"/>
            <a:ext cx="6168590" cy="4731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5ED635-6768-49BA-8120-8A1C146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61" y="3636225"/>
            <a:ext cx="7256816" cy="3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5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알아 두셔야 할 사항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책은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타입스크립트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3.7.4</a:t>
            </a:r>
            <a:r>
              <a:rPr kumimoji="1" lang="ko-KR" altLang="en-US" sz="2000" dirty="0">
                <a:solidFill>
                  <a:srgbClr val="007EC5"/>
                </a:solidFill>
              </a:rPr>
              <a:t>를 기준으로 만들어 졌지만</a:t>
            </a:r>
            <a:r>
              <a:rPr kumimoji="1" lang="en-US" altLang="ko-KR" sz="2000" dirty="0">
                <a:solidFill>
                  <a:srgbClr val="007EC5"/>
                </a:solidFill>
              </a:rPr>
              <a:t>, </a:t>
            </a:r>
            <a:r>
              <a:rPr kumimoji="1" lang="ko-KR" altLang="en-US" sz="2000" dirty="0">
                <a:solidFill>
                  <a:srgbClr val="007EC5"/>
                </a:solidFill>
              </a:rPr>
              <a:t>이 </a:t>
            </a:r>
            <a:r>
              <a:rPr kumimoji="1" lang="en-US" altLang="ko-KR" sz="2000" dirty="0">
                <a:solidFill>
                  <a:srgbClr val="007EC5"/>
                </a:solidFill>
              </a:rPr>
              <a:t>PPT</a:t>
            </a:r>
            <a:r>
              <a:rPr kumimoji="1" lang="ko-KR" altLang="en-US" sz="2000">
                <a:solidFill>
                  <a:srgbClr val="007EC5"/>
                </a:solidFill>
              </a:rPr>
              <a:t>는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4.3.5</a:t>
            </a:r>
            <a:r>
              <a:rPr kumimoji="1" lang="ko-KR" altLang="en-US" sz="2000" dirty="0">
                <a:solidFill>
                  <a:srgbClr val="007EC5"/>
                </a:solidFill>
              </a:rPr>
              <a:t>를 기준으로 작성되었습니다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이는 책 코드의 </a:t>
            </a:r>
            <a:r>
              <a:rPr kumimoji="1" lang="en-US" altLang="ko-KR" sz="2000" dirty="0">
                <a:solidFill>
                  <a:srgbClr val="007EC5"/>
                </a:solidFill>
              </a:rPr>
              <a:t>5% </a:t>
            </a:r>
            <a:r>
              <a:rPr kumimoji="1" lang="ko-KR" altLang="en-US" sz="2000" dirty="0">
                <a:solidFill>
                  <a:srgbClr val="007EC5"/>
                </a:solidFill>
              </a:rPr>
              <a:t>정도가 타입스크립트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에서 정상적으로 컴파일 되지 않기 때문입니다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PPT </a:t>
            </a:r>
            <a:r>
              <a:rPr kumimoji="1" lang="ko-KR" altLang="en-US" sz="2000" dirty="0">
                <a:solidFill>
                  <a:srgbClr val="007EC5"/>
                </a:solidFill>
              </a:rPr>
              <a:t>내용 중 비주얼 스튜디오 코드 화면을 캡쳐 한 것은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들 대상으로 코드가 변한 것을 반영한 것이고</a:t>
            </a:r>
            <a:r>
              <a:rPr kumimoji="1" lang="en-US" altLang="ko-KR" sz="2000" dirty="0">
                <a:solidFill>
                  <a:srgbClr val="007EC5"/>
                </a:solidFill>
              </a:rPr>
              <a:t>, PDF</a:t>
            </a:r>
            <a:r>
              <a:rPr kumimoji="1" lang="ko-KR" altLang="en-US" sz="2000" dirty="0">
                <a:solidFill>
                  <a:srgbClr val="007EC5"/>
                </a:solidFill>
              </a:rPr>
              <a:t>를 캡처한 것은 책의 코드가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에서도 정상적으로 컴파일 된다는 것을 반영한 것입니다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타입스크립트는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 내용에 매우 민감합니다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그리고 </a:t>
            </a:r>
            <a:r>
              <a:rPr kumimoji="1" lang="en-US" altLang="ko-KR" sz="2000" dirty="0">
                <a:solidFill>
                  <a:srgbClr val="007EC5"/>
                </a:solidFill>
              </a:rPr>
              <a:t>tsc --init</a:t>
            </a:r>
            <a:r>
              <a:rPr kumimoji="1" lang="ko-KR" altLang="en-US" sz="2000" dirty="0">
                <a:solidFill>
                  <a:srgbClr val="007EC5"/>
                </a:solidFill>
              </a:rPr>
              <a:t>으로 생성된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파일은 가장 엄격하게 코드를 컴파일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이는 버그가 있는 자바스크립트 코드들을 컴파일 시점에서 잡아주게 하기 위해서 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이에 따라 가능한 이</a:t>
            </a: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책의 </a:t>
            </a:r>
            <a:r>
              <a:rPr kumimoji="1" lang="en-US" altLang="ko-KR" sz="2000" dirty="0">
                <a:solidFill>
                  <a:srgbClr val="007EC5"/>
                </a:solidFill>
              </a:rPr>
              <a:t>02-2</a:t>
            </a:r>
            <a:r>
              <a:rPr kumimoji="1" lang="ko-KR" altLang="en-US" sz="2000" dirty="0">
                <a:solidFill>
                  <a:srgbClr val="007EC5"/>
                </a:solidFill>
              </a:rPr>
              <a:t>절에 기술된 타입스크립트 초보자용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파일을 사용하시기 바랍니다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25801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-2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제약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84B30AF-2E85-42F4-A02E-63E74750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new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 제약 계속</a:t>
            </a:r>
          </a:p>
          <a:p>
            <a:pPr lvl="1"/>
            <a:r>
              <a:rPr kumimoji="1" lang="ko-KR" altLang="en-US" sz="1800" b="1" dirty="0"/>
              <a:t>다음은 </a:t>
            </a:r>
            <a:r>
              <a:rPr kumimoji="1" lang="en-US" altLang="ko-KR" sz="1800" b="1" dirty="0"/>
              <a:t>new </a:t>
            </a:r>
            <a:r>
              <a:rPr kumimoji="1" lang="ko-KR" altLang="en-US" sz="1800" b="1" dirty="0"/>
              <a:t>타입 제약을 가진 </a:t>
            </a:r>
            <a:r>
              <a:rPr kumimoji="1" lang="en-US" altLang="ko-KR" sz="1800" b="1" dirty="0"/>
              <a:t>create </a:t>
            </a:r>
            <a:r>
              <a:rPr kumimoji="1" lang="ko-KR" altLang="en-US" sz="1800" b="1" dirty="0"/>
              <a:t>함수와 이 함수를 테스트 하는 코드 예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Date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Point</a:t>
            </a:r>
            <a:r>
              <a:rPr kumimoji="1" lang="ko-KR" altLang="en-US" sz="1800" b="1" dirty="0"/>
              <a:t>는 클래스 이므로 </a:t>
            </a:r>
            <a:r>
              <a:rPr kumimoji="1" lang="en-US" altLang="ko-KR" sz="1800" b="1" dirty="0"/>
              <a:t>new </a:t>
            </a:r>
            <a:r>
              <a:rPr kumimoji="1" lang="ko-KR" altLang="en-US" sz="1800" b="1" dirty="0"/>
              <a:t>연산자를 사용해야 하지만</a:t>
            </a:r>
            <a:r>
              <a:rPr kumimoji="1" lang="en-US" altLang="ko-KR" sz="1800" b="1" dirty="0"/>
              <a:t>, create </a:t>
            </a:r>
            <a:r>
              <a:rPr kumimoji="1" lang="ko-KR" altLang="en-US" sz="1800" b="1" dirty="0"/>
              <a:t>안에 </a:t>
            </a:r>
            <a:r>
              <a:rPr kumimoji="1" lang="en-US" altLang="ko-KR" sz="1800" b="1" dirty="0"/>
              <a:t>new </a:t>
            </a:r>
            <a:r>
              <a:rPr kumimoji="1" lang="ko-KR" altLang="en-US" sz="1800" b="1" dirty="0"/>
              <a:t>연산자가 사용되고 있으므로 </a:t>
            </a:r>
            <a:r>
              <a:rPr kumimoji="1" lang="en-US" altLang="ko-KR" sz="1800" b="1" dirty="0"/>
              <a:t>new </a:t>
            </a:r>
            <a:r>
              <a:rPr kumimoji="1" lang="ko-KR" altLang="en-US" sz="1800" b="1" dirty="0"/>
              <a:t>없이 </a:t>
            </a:r>
            <a:r>
              <a:rPr kumimoji="1" lang="en-US" altLang="ko-KR" sz="1800" b="1" dirty="0"/>
              <a:t>Date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Point </a:t>
            </a:r>
            <a:r>
              <a:rPr kumimoji="1" lang="ko-KR" altLang="en-US" sz="1800" b="1" dirty="0"/>
              <a:t>클래스의 인스턴스를 생성하고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088E7-2B57-465C-91D6-69315C6AC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81" y="2356265"/>
            <a:ext cx="6882066" cy="6704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511C9F-8293-4AD4-B006-A41BA93C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81" y="3967875"/>
            <a:ext cx="6256424" cy="20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8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-2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제약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84B30AF-2E85-42F4-A02E-63E74750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인덱스 타입 제약</a:t>
            </a:r>
            <a:r>
              <a:rPr kumimoji="1" lang="en-US" altLang="ko-KR" sz="2000" dirty="0">
                <a:solidFill>
                  <a:srgbClr val="007EC5"/>
                </a:solidFill>
              </a:rPr>
              <a:t>(index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type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constraint)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keyof</a:t>
            </a:r>
            <a:r>
              <a:rPr kumimoji="1" lang="ko-KR" altLang="en-US" sz="1800" b="1" dirty="0"/>
              <a:t> 는 타입스크립트 키워드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인덱스 타입 제약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다음 코드 형태의 타입 제약 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자바스크립트 코드는 객체의 여러 속성들 중에 일부 필요한 속성들만 추려내는 것을 구현한 것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다음은 위 </a:t>
            </a:r>
            <a:r>
              <a:rPr kumimoji="1" lang="en-US" altLang="ko-KR" sz="1800" b="1" dirty="0"/>
              <a:t>pick </a:t>
            </a:r>
            <a:r>
              <a:rPr kumimoji="1" lang="ko-KR" altLang="en-US" sz="1800" b="1" dirty="0"/>
              <a:t>함수의 테스트 코드로 </a:t>
            </a:r>
            <a:r>
              <a:rPr kumimoji="1" lang="en-US" altLang="ko-KR" sz="1800" b="1" dirty="0"/>
              <a:t>name, age, city, country</a:t>
            </a:r>
            <a:r>
              <a:rPr kumimoji="1" lang="ko-KR" altLang="en-US" sz="1800" b="1" dirty="0"/>
              <a:t>라는 </a:t>
            </a:r>
            <a:r>
              <a:rPr kumimoji="1" lang="en-US" altLang="ko-KR" sz="1800" b="1" dirty="0"/>
              <a:t>4</a:t>
            </a:r>
            <a:r>
              <a:rPr kumimoji="1" lang="ko-KR" altLang="en-US" sz="1800" b="1" dirty="0"/>
              <a:t>개의 속성이 있는 객체에서 </a:t>
            </a:r>
            <a:r>
              <a:rPr kumimoji="1" lang="en-US" altLang="ko-KR" sz="1800" b="1" dirty="0"/>
              <a:t>name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age </a:t>
            </a:r>
            <a:r>
              <a:rPr kumimoji="1" lang="ko-KR" altLang="en-US" sz="1800" b="1" dirty="0"/>
              <a:t>속성만 추려내는 예</a:t>
            </a:r>
            <a:endParaRPr kumimoji="1" lang="en-US" altLang="ko-KR" sz="1800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sz="1800" b="1" dirty="0"/>
              <a:t>그런데 </a:t>
            </a:r>
            <a:r>
              <a:rPr kumimoji="1" lang="en-US" altLang="ko-KR" sz="1800" b="1" dirty="0"/>
              <a:t>'</a:t>
            </a:r>
            <a:r>
              <a:rPr kumimoji="1" lang="en-US" altLang="ko-KR" sz="1800" b="1" dirty="0" err="1"/>
              <a:t>nam</a:t>
            </a:r>
            <a:r>
              <a:rPr kumimoji="1" lang="en-US" altLang="ko-KR" sz="1800" b="1" dirty="0"/>
              <a:t>', '</a:t>
            </a:r>
            <a:r>
              <a:rPr kumimoji="1" lang="en-US" altLang="ko-KR" sz="1800" b="1" dirty="0" err="1"/>
              <a:t>agg</a:t>
            </a:r>
            <a:r>
              <a:rPr kumimoji="1" lang="en-US" altLang="ko-KR" sz="1800" b="1" dirty="0"/>
              <a:t>' </a:t>
            </a:r>
            <a:r>
              <a:rPr kumimoji="1" lang="ko-KR" altLang="en-US" sz="1800" b="1" dirty="0"/>
              <a:t>처럼 속성이름을 잘못 쓸 수 있음 </a:t>
            </a:r>
            <a:r>
              <a:rPr kumimoji="1" lang="en-US" altLang="ko-KR" sz="1800" b="1" dirty="0"/>
              <a:t>-&gt; </a:t>
            </a:r>
            <a:r>
              <a:rPr kumimoji="1" lang="ko-KR" altLang="en-US" sz="1800" b="1" dirty="0"/>
              <a:t>이런 잘못을 코드 작성시점에서 알아내고 싶을 때 인덱스 타입 제약이 필요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F68237-95A5-4040-8366-BE64A03BD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11" y="2326899"/>
            <a:ext cx="2394098" cy="279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E8CB76-50A3-4057-8C01-66C2D31FA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50" y="3138663"/>
            <a:ext cx="6500326" cy="5806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02009A-F02E-4EA5-82B3-7E540CF59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653" y="4646390"/>
            <a:ext cx="7175790" cy="64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11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-2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제약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84B30AF-2E85-42F4-A02E-63E74750B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인덱스 타입 제약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다음은 앞 자바스크립트로 구현된 </a:t>
            </a:r>
            <a:r>
              <a:rPr kumimoji="1" lang="en-US" altLang="ko-KR" sz="1800" b="1" dirty="0"/>
              <a:t>pick </a:t>
            </a:r>
            <a:r>
              <a:rPr kumimoji="1" lang="ko-KR" altLang="en-US" sz="1800" b="1" dirty="0"/>
              <a:t>함수를 타입스크립트의 인덱스 타입 제약을 걸어 속성이름을 잘못 사용하는 것을 방지하는 버전으로 다시 구현한 것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테스트 코드 </a:t>
            </a:r>
            <a:r>
              <a:rPr kumimoji="1" lang="en-US" altLang="ko-KR" sz="1800" b="1" dirty="0"/>
              <a:t>6</a:t>
            </a:r>
            <a:r>
              <a:rPr kumimoji="1" lang="ko-KR" altLang="en-US" sz="1800" b="1" dirty="0"/>
              <a:t>번 줄은 속성 이름을 잘못 사용한 경우</a:t>
            </a:r>
            <a:r>
              <a:rPr kumimoji="1" lang="en-US" altLang="ko-KR" sz="1800" b="1" dirty="0"/>
              <a:t>,</a:t>
            </a:r>
            <a:r>
              <a:rPr kumimoji="1" lang="ko-KR" altLang="en-US" sz="1800" b="1" dirty="0"/>
              <a:t> 코드 작성 시점에서 알 수 있게 됨을 보여줌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78E43E-D211-4CA4-B0DC-1BBA3172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75" y="2549385"/>
            <a:ext cx="6256424" cy="10277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F999AB-64CD-4CF9-9445-02F25D86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64" y="4650896"/>
            <a:ext cx="7570273" cy="11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89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제네릭 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4" y="3810000"/>
            <a:ext cx="3545205" cy="208721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10-1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제네릭 타입 이해하기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10-2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제네릭 타입 제약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10-3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chemeClr val="accent2"/>
                </a:solidFill>
              </a:rPr>
              <a:t>대수 데이터 타입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10-4</a:t>
            </a:r>
            <a:r>
              <a:rPr kumimoji="1" lang="en-US" altLang="ko-KR" dirty="0"/>
              <a:t> </a:t>
            </a:r>
            <a:r>
              <a:rPr kumimoji="1" lang="ko-KR" altLang="en-US" dirty="0"/>
              <a:t>타입 가드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10-5</a:t>
            </a:r>
            <a:r>
              <a:rPr kumimoji="1" lang="en-US" altLang="ko-KR" dirty="0"/>
              <a:t> F-</a:t>
            </a:r>
            <a:r>
              <a:rPr kumimoji="1" lang="ko-KR" altLang="en-US" dirty="0"/>
              <a:t>바운드 다형성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10-6</a:t>
            </a:r>
            <a:r>
              <a:rPr kumimoji="1" lang="en-US" altLang="ko-KR" dirty="0"/>
              <a:t> nullable </a:t>
            </a:r>
            <a:r>
              <a:rPr kumimoji="1" lang="ko-KR" altLang="en-US" dirty="0"/>
              <a:t>타입과 프로그램 안전성</a:t>
            </a: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159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-3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대수 데이터 타입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대수 데이터 타입 일반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합집합 타입과 교집합 타입 구문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식별 합집합 구문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87972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-3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대수 데이터 타입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DD7FC-AFCF-49AA-A798-68FDDB1DA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대수 데이터 타입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(Algebraic Data Type) </a:t>
            </a:r>
            <a:r>
              <a:rPr kumimoji="1" lang="ko-KR" altLang="en-US" sz="2000" dirty="0">
                <a:solidFill>
                  <a:srgbClr val="007EC5"/>
                </a:solidFill>
              </a:rPr>
              <a:t>이란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대수 데이터 타입</a:t>
            </a:r>
            <a:r>
              <a:rPr kumimoji="1" lang="en-US" altLang="ko-KR" sz="1800" b="1" dirty="0"/>
              <a:t>(ADT)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함수형 프로그래밍 언어에서 사용하는 타입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[</a:t>
            </a:r>
            <a:r>
              <a:rPr kumimoji="1" lang="ko-KR" altLang="en-US" sz="1800" b="1" dirty="0"/>
              <a:t>참고</a:t>
            </a:r>
            <a:r>
              <a:rPr kumimoji="1" lang="en-US" altLang="ko-KR" sz="1800" b="1" dirty="0"/>
              <a:t>] </a:t>
            </a:r>
            <a:r>
              <a:rPr kumimoji="1" lang="ko-KR" altLang="en-US" sz="1800" b="1" dirty="0"/>
              <a:t>추상 데이터 타입</a:t>
            </a:r>
            <a:r>
              <a:rPr kumimoji="1" lang="en-US" altLang="ko-KR" sz="1800" b="1" dirty="0"/>
              <a:t>(Abstract Data Type, ADT) - </a:t>
            </a:r>
            <a:r>
              <a:rPr kumimoji="1" lang="ko-KR" altLang="en-US" sz="1800" b="1" dirty="0"/>
              <a:t>객체 지향 프로그래밍 언어에서 사용하는 타입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대수 데이터 타입</a:t>
            </a:r>
            <a:r>
              <a:rPr kumimoji="1" lang="en-US" altLang="ko-KR" sz="1800" b="1" dirty="0"/>
              <a:t>(ADT)</a:t>
            </a:r>
            <a:r>
              <a:rPr kumimoji="1" lang="ko-KR" altLang="en-US" sz="1800" b="1" dirty="0"/>
              <a:t>에는 합집합 타입</a:t>
            </a:r>
            <a:r>
              <a:rPr kumimoji="1" lang="en-US" altLang="ko-KR" sz="1800" b="1" dirty="0"/>
              <a:t>(Sum Type </a:t>
            </a:r>
            <a:r>
              <a:rPr kumimoji="1" lang="ko-KR" altLang="en-US" sz="1800" b="1" dirty="0"/>
              <a:t>혹은 </a:t>
            </a:r>
            <a:r>
              <a:rPr kumimoji="1" lang="en-US" altLang="ko-KR" sz="1800" b="1" dirty="0"/>
              <a:t>Union Type)</a:t>
            </a:r>
            <a:r>
              <a:rPr kumimoji="1" lang="ko-KR" altLang="en-US" sz="1800" b="1" dirty="0"/>
              <a:t>과 교집합 타입</a:t>
            </a:r>
            <a:r>
              <a:rPr kumimoji="1" lang="en-US" altLang="ko-KR" sz="1800" b="1" dirty="0"/>
              <a:t>(Intersection Type </a:t>
            </a:r>
            <a:r>
              <a:rPr kumimoji="1" lang="ko-KR" altLang="en-US" sz="1800" b="1" dirty="0"/>
              <a:t>혹은 </a:t>
            </a:r>
            <a:r>
              <a:rPr kumimoji="1" lang="en-US" altLang="ko-KR" sz="1800" b="1" dirty="0"/>
              <a:t>Product Type) </a:t>
            </a:r>
            <a:r>
              <a:rPr kumimoji="1" lang="ko-KR" altLang="en-US" sz="1800" b="1" dirty="0"/>
              <a:t>두 가지 종류가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8504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-3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대수 데이터 타입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DD7FC-AFCF-49AA-A798-68FDDB1DA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합집합 타입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‘또는</a:t>
            </a:r>
            <a:r>
              <a:rPr kumimoji="1" lang="en-US" altLang="ko-KR" sz="1800" b="1" dirty="0"/>
              <a:t>(or)’</a:t>
            </a:r>
            <a:r>
              <a:rPr kumimoji="1" lang="ko-KR" altLang="en-US" sz="1800" b="1" dirty="0"/>
              <a:t>의 의미인 ‘</a:t>
            </a:r>
            <a:r>
              <a:rPr kumimoji="1" lang="en-US" altLang="ko-KR" sz="1800" b="1" dirty="0"/>
              <a:t>|’ </a:t>
            </a:r>
            <a:r>
              <a:rPr kumimoji="1" lang="ko-KR" altLang="en-US" sz="1800" b="1" dirty="0"/>
              <a:t>기호로 다양한 타입을 연결해서 만든 타입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코드의 </a:t>
            </a:r>
            <a:r>
              <a:rPr kumimoji="1" lang="en-US" altLang="ko-KR" sz="1800" b="1" dirty="0"/>
              <a:t>4</a:t>
            </a:r>
            <a:r>
              <a:rPr kumimoji="1" lang="ko-KR" altLang="en-US" sz="1800" b="1" dirty="0"/>
              <a:t>번 줄의 오류는 </a:t>
            </a:r>
            <a:r>
              <a:rPr kumimoji="1" lang="en-US" altLang="ko-KR" sz="1800" b="1" dirty="0"/>
              <a:t>ns</a:t>
            </a:r>
            <a:r>
              <a:rPr kumimoji="1" lang="ko-KR" altLang="en-US" sz="1800" b="1" dirty="0"/>
              <a:t>가 </a:t>
            </a:r>
            <a:r>
              <a:rPr kumimoji="1" lang="en-US" altLang="ko-KR" sz="1800" b="1" dirty="0"/>
              <a:t>number </a:t>
            </a:r>
            <a:r>
              <a:rPr kumimoji="1" lang="ko-KR" altLang="en-US" sz="1800" b="1" dirty="0"/>
              <a:t>혹은 </a:t>
            </a:r>
            <a:r>
              <a:rPr kumimoji="1" lang="en-US" altLang="ko-KR" sz="1800" b="1" dirty="0"/>
              <a:t>string </a:t>
            </a:r>
            <a:r>
              <a:rPr kumimoji="1" lang="ko-KR" altLang="en-US" sz="1800" b="1" dirty="0"/>
              <a:t>타입만 가능한데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여기에 </a:t>
            </a:r>
            <a:r>
              <a:rPr kumimoji="1" lang="en-US" altLang="ko-KR" sz="1800" b="1" dirty="0"/>
              <a:t>boolean  </a:t>
            </a:r>
            <a:r>
              <a:rPr kumimoji="1" lang="ko-KR" altLang="en-US" sz="1800" b="1" dirty="0"/>
              <a:t>타입 값을 설정하려 했기 때문에 생긴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EB6AF-1D71-4708-9EF2-30EBE3B8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83" y="2414204"/>
            <a:ext cx="4007514" cy="9758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E894BE-7FE0-4215-8120-C889E9E5E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23" y="4331997"/>
            <a:ext cx="7814650" cy="105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87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-3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대수 데이터 타입</a:t>
            </a:r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-3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대수 데이터 타입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DD7FC-AFCF-49AA-A798-68FDDB1DA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합집합 타입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객체 지향 언어처럼 상속</a:t>
            </a:r>
            <a:r>
              <a:rPr kumimoji="1" lang="en-US" altLang="ko-KR" sz="1800" b="1" dirty="0"/>
              <a:t>(inheritance)</a:t>
            </a:r>
            <a:r>
              <a:rPr kumimoji="1" lang="ko-KR" altLang="en-US" sz="1800" b="1" dirty="0"/>
              <a:t>에만 의존하는 타입을 사용하는 경우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Horizontal</a:t>
            </a:r>
            <a:r>
              <a:rPr kumimoji="1" lang="ko-KR" altLang="en-US" sz="1800" b="1" dirty="0"/>
              <a:t>과 같은 타입을 만들 수 가 없음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위 코드에서 </a:t>
            </a:r>
            <a:r>
              <a:rPr kumimoji="1" lang="en-US" altLang="ko-KR" sz="1800" b="1" dirty="0"/>
              <a:t>4</a:t>
            </a:r>
            <a:r>
              <a:rPr kumimoji="1" lang="ko-KR" altLang="en-US" sz="1800" b="1" dirty="0"/>
              <a:t>번 줄의 오류는 </a:t>
            </a:r>
            <a:r>
              <a:rPr kumimoji="1" lang="en-US" altLang="ko-KR" sz="1800" b="1" dirty="0"/>
              <a:t>'left' </a:t>
            </a:r>
            <a:r>
              <a:rPr kumimoji="1" lang="ko-KR" altLang="en-US" sz="1800" b="1" dirty="0"/>
              <a:t>혹은 </a:t>
            </a:r>
            <a:r>
              <a:rPr kumimoji="1" lang="en-US" altLang="ko-KR" sz="1800" b="1" dirty="0"/>
              <a:t>'center' </a:t>
            </a:r>
            <a:r>
              <a:rPr kumimoji="1" lang="ko-KR" altLang="en-US" sz="1800" b="1" dirty="0"/>
              <a:t>혹은 </a:t>
            </a:r>
            <a:r>
              <a:rPr kumimoji="1" lang="en-US" altLang="ko-KR" sz="1800" b="1" dirty="0"/>
              <a:t>'right'</a:t>
            </a:r>
            <a:r>
              <a:rPr kumimoji="1" lang="ko-KR" altLang="en-US" sz="1800" b="1" dirty="0"/>
              <a:t> 등 </a:t>
            </a:r>
            <a:r>
              <a:rPr kumimoji="1" lang="en-US" altLang="ko-KR" sz="1800" b="1" dirty="0"/>
              <a:t>3 </a:t>
            </a:r>
            <a:r>
              <a:rPr kumimoji="1" lang="ko-KR" altLang="en-US" sz="1800" b="1" dirty="0"/>
              <a:t>종류의 문자열만 설정 가능한 </a:t>
            </a:r>
            <a:r>
              <a:rPr kumimoji="1" lang="en-US" altLang="ko-KR" sz="1800" b="1" dirty="0"/>
              <a:t>h </a:t>
            </a:r>
            <a:r>
              <a:rPr kumimoji="1" lang="ko-KR" altLang="en-US" sz="1800" b="1" dirty="0"/>
              <a:t>변수에 이 </a:t>
            </a:r>
            <a:r>
              <a:rPr kumimoji="1" lang="en-US" altLang="ko-KR" sz="1800" b="1" dirty="0"/>
              <a:t>3</a:t>
            </a:r>
            <a:r>
              <a:rPr kumimoji="1" lang="ko-KR" altLang="en-US" sz="1800" b="1" dirty="0"/>
              <a:t>종류의 문자열이 아닌 </a:t>
            </a:r>
            <a:r>
              <a:rPr kumimoji="1" lang="en-US" altLang="ko-KR" sz="1800" b="1" dirty="0"/>
              <a:t>'vertical' </a:t>
            </a:r>
            <a:r>
              <a:rPr kumimoji="1" lang="ko-KR" altLang="en-US" sz="1800" b="1" dirty="0"/>
              <a:t>과 같은 문자열을 설정했기 때문에 발생한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F0AD5-6711-40C9-95F6-6AA63F3A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83" y="2641409"/>
            <a:ext cx="9155021" cy="115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22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-3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대수 데이터 타입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DD7FC-AFCF-49AA-A798-68FDDB1DA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교집합 타입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‘이고</a:t>
            </a:r>
            <a:r>
              <a:rPr kumimoji="1" lang="en-US" altLang="ko-KR" sz="1800" b="1" dirty="0"/>
              <a:t>(and)’</a:t>
            </a:r>
            <a:r>
              <a:rPr kumimoji="1" lang="ko-KR" altLang="en-US" sz="1800" b="1" dirty="0"/>
              <a:t>의 의미인 ‘</a:t>
            </a:r>
            <a:r>
              <a:rPr kumimoji="1" lang="en-US" altLang="ko-KR" sz="1800" b="1" dirty="0"/>
              <a:t>&amp;’ </a:t>
            </a:r>
            <a:r>
              <a:rPr kumimoji="1" lang="ko-KR" altLang="en-US" sz="1800" b="1" dirty="0"/>
              <a:t>기호로 다양한 타입을 연결해서 만든 타입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코드의 </a:t>
            </a:r>
            <a:r>
              <a:rPr kumimoji="1" lang="en-US" altLang="ko-KR" sz="1800" b="1" dirty="0"/>
              <a:t>mergeObjects </a:t>
            </a:r>
            <a:r>
              <a:rPr kumimoji="1" lang="ko-KR" altLang="en-US" sz="1800" b="1" dirty="0"/>
              <a:t>함수는 타입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인 객체와 타입 </a:t>
            </a:r>
            <a:r>
              <a:rPr kumimoji="1" lang="en-US" altLang="ko-KR" sz="1800" b="1" dirty="0"/>
              <a:t>U</a:t>
            </a:r>
            <a:r>
              <a:rPr kumimoji="1" lang="ko-KR" altLang="en-US" sz="1800" b="1" dirty="0"/>
              <a:t>인 객체를 결합</a:t>
            </a:r>
            <a:r>
              <a:rPr kumimoji="1" lang="en-US" altLang="ko-KR" sz="1800" b="1" dirty="0"/>
              <a:t>(merge)</a:t>
            </a:r>
            <a:r>
              <a:rPr kumimoji="1" lang="ko-KR" altLang="en-US" sz="1800" b="1" dirty="0"/>
              <a:t>하는 함수이므로 반환 타입은 </a:t>
            </a:r>
            <a:r>
              <a:rPr kumimoji="1" lang="en-US" altLang="ko-KR" sz="1800" b="1" dirty="0"/>
              <a:t>T &amp; U </a:t>
            </a:r>
            <a:r>
              <a:rPr kumimoji="1" lang="ko-KR" altLang="en-US" sz="1800" b="1" dirty="0"/>
              <a:t>여야 한다는 것을 구현한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02274B-57D7-4B80-8BFB-5A2AC947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18" y="2968210"/>
            <a:ext cx="8327300" cy="7996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FF0B6E-6718-4ACC-809B-4405E9BA4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418" y="4060732"/>
            <a:ext cx="6256424" cy="204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93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-3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대수 데이터 타입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DD7FC-AFCF-49AA-A798-68FDDB1DA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교집합 타입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코드에서 </a:t>
            </a:r>
            <a:r>
              <a:rPr kumimoji="1" lang="en-US" altLang="ko-KR" sz="1800" b="1" dirty="0"/>
              <a:t>6</a:t>
            </a:r>
            <a:r>
              <a:rPr kumimoji="1" lang="ko-KR" altLang="en-US" sz="1800" b="1" dirty="0"/>
              <a:t>번 줄의 오류는 </a:t>
            </a:r>
            <a:r>
              <a:rPr kumimoji="1" lang="en-US" altLang="ko-KR" sz="1800" b="1" dirty="0" err="1"/>
              <a:t>printNameAge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함수의 매개변수 </a:t>
            </a:r>
            <a:r>
              <a:rPr kumimoji="1" lang="en-US" altLang="ko-KR" sz="1800" b="1" dirty="0"/>
              <a:t>o</a:t>
            </a:r>
            <a:r>
              <a:rPr kumimoji="1" lang="ko-KR" altLang="en-US" sz="1800" b="1" dirty="0"/>
              <a:t>가 </a:t>
            </a:r>
            <a:r>
              <a:rPr kumimoji="1" lang="en-US" altLang="ko-KR" sz="1800" b="1" dirty="0"/>
              <a:t>INameable </a:t>
            </a:r>
            <a:r>
              <a:rPr kumimoji="1" lang="ko-KR" altLang="en-US" sz="1800" b="1" dirty="0"/>
              <a:t>임과 동시에 </a:t>
            </a:r>
            <a:r>
              <a:rPr kumimoji="1" lang="en-US" altLang="ko-KR" sz="1800" b="1" dirty="0"/>
              <a:t>IAgeable</a:t>
            </a:r>
            <a:r>
              <a:rPr kumimoji="1" lang="ko-KR" altLang="en-US" sz="1800" b="1" dirty="0"/>
              <a:t>이어야 하는데 사용된 객체는 </a:t>
            </a:r>
            <a:r>
              <a:rPr kumimoji="1" lang="en-US" altLang="ko-KR" sz="1800" b="1" dirty="0"/>
              <a:t>IAgeable</a:t>
            </a:r>
            <a:r>
              <a:rPr kumimoji="1" lang="ko-KR" altLang="en-US" sz="1800" b="1" dirty="0"/>
              <a:t>을 구현하지 않았기 때문에 발생한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D548F1-0A86-411E-A741-C1D3FBBB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96" y="3056171"/>
            <a:ext cx="6256424" cy="12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2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타입 에러가 나는 소스 파일 맨 위에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// @ts-nocheck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주석을 붙임</a:t>
            </a: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특정 줄에서 나는 경우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,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해당 줄 앞에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// @ts-ignore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주석을 붙임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[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참고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] //@ts-nocheck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</a:t>
            </a:r>
            <a:r>
              <a:rPr kumimoji="1" lang="ko-KR" altLang="en-US" sz="2000" dirty="0">
                <a:solidFill>
                  <a:srgbClr val="007EC5"/>
                </a:solidFill>
              </a:rPr>
              <a:t>은 컴파일러의 타입 체크 기능을 무력화 시키므로 가능한 사용을 자제해야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하지만 알 수 없는 타입 오류로 인하여 더이상 진도를 나갈 수 가 없을 때의 가장 </a:t>
            </a:r>
            <a:r>
              <a:rPr kumimoji="1" lang="ko-KR" altLang="en-US" sz="2000" dirty="0">
                <a:solidFill>
                  <a:schemeClr val="accent2"/>
                </a:solidFill>
              </a:rPr>
              <a:t>효과적인 임시 방편 대책</a:t>
            </a:r>
            <a:r>
              <a:rPr kumimoji="1" lang="ko-KR" altLang="en-US" sz="2000" dirty="0">
                <a:solidFill>
                  <a:srgbClr val="007EC5"/>
                </a:solidFill>
              </a:rPr>
              <a:t>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[</a:t>
            </a:r>
            <a:r>
              <a:rPr kumimoji="1" lang="ko-KR" altLang="en-US" sz="2000" dirty="0">
                <a:solidFill>
                  <a:srgbClr val="007EC5"/>
                </a:solidFill>
              </a:rPr>
              <a:t>참고</a:t>
            </a:r>
            <a:r>
              <a:rPr kumimoji="1" lang="en-US" altLang="ko-KR" sz="2000" dirty="0">
                <a:solidFill>
                  <a:srgbClr val="007EC5"/>
                </a:solidFill>
              </a:rPr>
              <a:t>]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타입스크립트 컴파일러는 </a:t>
            </a:r>
            <a:r>
              <a:rPr kumimoji="1" lang="en-US" altLang="ko-KR" sz="2000" dirty="0">
                <a:solidFill>
                  <a:srgbClr val="007EC5"/>
                </a:solidFill>
              </a:rPr>
              <a:t>'@types/</a:t>
            </a:r>
            <a:r>
              <a:rPr kumimoji="1" lang="ko-KR" altLang="en-US" sz="2000" dirty="0">
                <a:solidFill>
                  <a:srgbClr val="007EC5"/>
                </a:solidFill>
              </a:rPr>
              <a:t>패키지이름</a:t>
            </a:r>
            <a:r>
              <a:rPr kumimoji="1" lang="en-US" altLang="ko-KR" sz="2000" dirty="0">
                <a:solidFill>
                  <a:srgbClr val="007EC5"/>
                </a:solidFill>
              </a:rPr>
              <a:t>' </a:t>
            </a:r>
            <a:r>
              <a:rPr kumimoji="1" lang="ko-KR" altLang="en-US" sz="2000" dirty="0">
                <a:solidFill>
                  <a:srgbClr val="007EC5"/>
                </a:solidFill>
              </a:rPr>
              <a:t>형태의 타입 라이브러리가 반드시 필요합니다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그리고 어떤 패키지들의</a:t>
            </a:r>
            <a:r>
              <a:rPr kumimoji="1" lang="en-US" altLang="ko-KR" sz="2000" dirty="0">
                <a:solidFill>
                  <a:srgbClr val="007EC5"/>
                </a:solidFill>
              </a:rPr>
              <a:t>(</a:t>
            </a:r>
            <a:r>
              <a:rPr kumimoji="1" lang="ko-KR" altLang="en-US" sz="2000" dirty="0">
                <a:solidFill>
                  <a:srgbClr val="007EC5"/>
                </a:solidFill>
              </a:rPr>
              <a:t>이 책의 경우 </a:t>
            </a:r>
            <a:r>
              <a:rPr kumimoji="1" lang="en-US" altLang="ko-KR" sz="2000" dirty="0">
                <a:solidFill>
                  <a:srgbClr val="007EC5"/>
                </a:solidFill>
              </a:rPr>
              <a:t>09</a:t>
            </a:r>
            <a:r>
              <a:rPr kumimoji="1" lang="ko-KR" altLang="en-US" sz="2000" dirty="0">
                <a:solidFill>
                  <a:srgbClr val="007EC5"/>
                </a:solidFill>
              </a:rPr>
              <a:t>장의 </a:t>
            </a:r>
            <a:r>
              <a:rPr kumimoji="1" lang="en-US" altLang="ko-KR" sz="2000" dirty="0">
                <a:solidFill>
                  <a:srgbClr val="007EC5"/>
                </a:solidFill>
              </a:rPr>
              <a:t>ramda</a:t>
            </a:r>
            <a:r>
              <a:rPr kumimoji="1" lang="ko-KR" altLang="en-US" sz="2000" dirty="0">
                <a:solidFill>
                  <a:srgbClr val="007EC5"/>
                </a:solidFill>
              </a:rPr>
              <a:t> 패키지</a:t>
            </a:r>
            <a:r>
              <a:rPr kumimoji="1" lang="en-US" altLang="ko-KR" sz="2000" dirty="0">
                <a:solidFill>
                  <a:srgbClr val="007EC5"/>
                </a:solidFill>
              </a:rPr>
              <a:t>)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 라이브러리들은 잘못 구현된 부분이 있거나</a:t>
            </a:r>
            <a:r>
              <a:rPr kumimoji="1" lang="en-US" altLang="ko-KR" sz="2000" dirty="0">
                <a:solidFill>
                  <a:srgbClr val="007EC5"/>
                </a:solidFill>
              </a:rPr>
              <a:t>, </a:t>
            </a:r>
            <a:r>
              <a:rPr kumimoji="1" lang="ko-KR" altLang="en-US" sz="2000" dirty="0">
                <a:solidFill>
                  <a:srgbClr val="007EC5"/>
                </a:solidFill>
              </a:rPr>
              <a:t>도저히 타입스크립트로 옮길 수 없는 기능을 담고 있기도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사실 이 경우 </a:t>
            </a:r>
            <a:r>
              <a:rPr kumimoji="1" lang="ko-KR" altLang="en-US" sz="2000" b="1" dirty="0">
                <a:solidFill>
                  <a:schemeClr val="accent2"/>
                </a:solidFill>
              </a:rPr>
              <a:t>유일한 해결책이 </a:t>
            </a:r>
            <a:r>
              <a:rPr kumimoji="1" lang="en-US" altLang="ko-KR" sz="2000" b="1" dirty="0">
                <a:solidFill>
                  <a:schemeClr val="accent2"/>
                </a:solidFill>
              </a:rPr>
              <a:t>// @ts-ignore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주석입니다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.</a:t>
            </a:r>
            <a:endParaRPr kumimoji="1" lang="ko-KR" altLang="en-US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29574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-3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대수 데이터 타입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DD7FC-AFCF-49AA-A798-68FDDB1DA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식별 합집합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(discriminated unions)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코드의 </a:t>
            </a:r>
            <a:r>
              <a:rPr kumimoji="1" lang="en-US" altLang="ko-KR" sz="1800" b="1" dirty="0"/>
              <a:t>IShape</a:t>
            </a:r>
            <a:r>
              <a:rPr kumimoji="1" lang="ko-KR" altLang="en-US" sz="1800" b="1" dirty="0"/>
              <a:t>은 합집합 구문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그런데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calcArea</a:t>
            </a:r>
            <a:r>
              <a:rPr kumimoji="1" lang="ko-KR" altLang="en-US" sz="1800" b="1" dirty="0"/>
              <a:t>를 구현하려면 </a:t>
            </a:r>
            <a:r>
              <a:rPr kumimoji="1" lang="en-US" altLang="ko-KR" sz="1800" b="1" dirty="0"/>
              <a:t>shape</a:t>
            </a:r>
            <a:r>
              <a:rPr kumimoji="1" lang="ko-KR" altLang="en-US" sz="1800" b="1" dirty="0"/>
              <a:t>의 구체적인 타입이 </a:t>
            </a:r>
            <a:r>
              <a:rPr kumimoji="1" lang="en-US" altLang="ko-KR" sz="1800" b="1" dirty="0"/>
              <a:t>ISquare</a:t>
            </a:r>
            <a:r>
              <a:rPr kumimoji="1" lang="ko-KR" altLang="en-US" sz="1800" b="1" dirty="0"/>
              <a:t>인지 </a:t>
            </a:r>
            <a:r>
              <a:rPr kumimoji="1" lang="en-US" altLang="ko-KR" sz="1800" b="1" dirty="0"/>
              <a:t>IRectangle </a:t>
            </a:r>
            <a:r>
              <a:rPr kumimoji="1" lang="ko-KR" altLang="en-US" sz="1800" b="1" dirty="0"/>
              <a:t>인지를 구분할 방법이 없다는 문제가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9BE0EA-ECF0-49DD-9305-4E0D218DD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23" y="4993682"/>
            <a:ext cx="7032074" cy="11887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FEBF93-841F-46F1-93BA-D290B6D47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323" y="2283995"/>
            <a:ext cx="5419251" cy="11450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80824A-D31B-40A1-955A-03D64D78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323" y="3462352"/>
            <a:ext cx="4742657" cy="35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26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-3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대수 데이터 타입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DD7FC-AFCF-49AA-A798-68FDDB1DA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식별 합집합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다음은 앞 장의 문제를 해결하기 위해 </a:t>
            </a:r>
            <a:r>
              <a:rPr kumimoji="1" lang="en-US" altLang="ko-KR" sz="1800" b="1" dirty="0"/>
              <a:t>ISquare </a:t>
            </a:r>
            <a:r>
              <a:rPr kumimoji="1" lang="ko-KR" altLang="en-US" sz="1800" b="1" dirty="0"/>
              <a:t>등에 모두 </a:t>
            </a:r>
            <a:r>
              <a:rPr kumimoji="1" lang="en-US" altLang="ko-KR" sz="1800" b="1" dirty="0"/>
              <a:t>tag</a:t>
            </a:r>
            <a:r>
              <a:rPr kumimoji="1" lang="ko-KR" altLang="en-US" sz="1800" b="1" dirty="0"/>
              <a:t>이라는 공통 속성을 도입한 것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>
                <a:solidFill>
                  <a:schemeClr val="accent2"/>
                </a:solidFill>
              </a:rPr>
              <a:t>식별 합집합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-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서로를 구분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(discriminate)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할 용도의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tag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와 같은 공통 속성을 가진 합집합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D39D5-DF1A-4DC0-B551-BA3C1E1D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33" y="2347319"/>
            <a:ext cx="6882066" cy="17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24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-3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대수 데이터 타입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DD7FC-AFCF-49AA-A798-68FDDB1DA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식별 합집합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다음은 </a:t>
            </a:r>
            <a:r>
              <a:rPr kumimoji="1" lang="en-US" altLang="ko-KR" sz="1800" b="1" dirty="0"/>
              <a:t>tag </a:t>
            </a:r>
            <a:r>
              <a:rPr kumimoji="1" lang="ko-KR" altLang="en-US" sz="1800" b="1" dirty="0"/>
              <a:t>공통 속성을 사용해 </a:t>
            </a:r>
            <a:r>
              <a:rPr kumimoji="1" lang="en-US" altLang="ko-KR" sz="1800" b="1" dirty="0"/>
              <a:t>switch/case </a:t>
            </a:r>
            <a:r>
              <a:rPr kumimoji="1" lang="ko-KR" altLang="en-US" sz="1800" b="1" dirty="0"/>
              <a:t>문으로 </a:t>
            </a:r>
            <a:r>
              <a:rPr kumimoji="1" lang="en-US" altLang="ko-KR" sz="1800" b="1" dirty="0"/>
              <a:t>shape </a:t>
            </a:r>
            <a:r>
              <a:rPr kumimoji="1" lang="ko-KR" altLang="en-US" sz="1800" b="1" dirty="0"/>
              <a:t>객체의 구체적인 타입을 알아내 </a:t>
            </a:r>
            <a:r>
              <a:rPr kumimoji="1" lang="en-US" altLang="ko-KR" sz="1800" b="1" dirty="0"/>
              <a:t>calcArea</a:t>
            </a:r>
            <a:r>
              <a:rPr kumimoji="1" lang="ko-KR" altLang="en-US" sz="1800" b="1" dirty="0"/>
              <a:t>를 구현한 예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참고</a:t>
            </a:r>
            <a:r>
              <a:rPr kumimoji="1" lang="en-US" altLang="ko-KR" sz="1800" b="1" dirty="0"/>
              <a:t>: </a:t>
            </a:r>
            <a:r>
              <a:rPr kumimoji="1" lang="ko-KR" altLang="en-US" sz="1800" b="1" dirty="0"/>
              <a:t>위 </a:t>
            </a:r>
            <a:r>
              <a:rPr kumimoji="1" lang="en-US" altLang="ko-KR" sz="1800" b="1" dirty="0"/>
              <a:t>calcArea</a:t>
            </a:r>
            <a:r>
              <a:rPr kumimoji="1" lang="ko-KR" altLang="en-US" sz="1800" b="1" dirty="0"/>
              <a:t>는 다음 절에서 설명할 타입 가드 구문이 포함되어 있음</a:t>
            </a:r>
            <a:endParaRPr kumimoji="1" lang="en-US" altLang="ko-KR" sz="1800" b="1" dirty="0"/>
          </a:p>
          <a:p>
            <a:pPr marL="0" indent="0" algn="l">
              <a:buNone/>
            </a:pPr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CFE536-0DAD-4B9B-A9FB-68385D36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71" y="2615869"/>
            <a:ext cx="6278005" cy="22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059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제네릭 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4" y="3810000"/>
            <a:ext cx="3545205" cy="208721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10-1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제네릭 타입 이해하기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10-2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제네릭 타입 제약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10-3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대수 데이터 타입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10-4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chemeClr val="accent2"/>
                </a:solidFill>
              </a:rPr>
              <a:t>타입 가드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10-5</a:t>
            </a:r>
            <a:r>
              <a:rPr kumimoji="1" lang="en-US" altLang="ko-KR" dirty="0"/>
              <a:t> F-</a:t>
            </a:r>
            <a:r>
              <a:rPr kumimoji="1" lang="ko-KR" altLang="en-US" dirty="0"/>
              <a:t>바운드 다형성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10-6</a:t>
            </a:r>
            <a:r>
              <a:rPr kumimoji="1" lang="en-US" altLang="ko-KR" dirty="0"/>
              <a:t> nullable </a:t>
            </a:r>
            <a:r>
              <a:rPr kumimoji="1" lang="ko-KR" altLang="en-US" dirty="0"/>
              <a:t>타입과 프로그램 안전성</a:t>
            </a: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683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-4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 가드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타입 가드 일반 과 구문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instanceof </a:t>
            </a:r>
            <a:r>
              <a:rPr kumimoji="1" lang="ko-KR" altLang="en-US" sz="1800" b="1" dirty="0"/>
              <a:t>연산자 와 </a:t>
            </a:r>
            <a:r>
              <a:rPr kumimoji="1" lang="en-US" altLang="ko-KR" sz="1800" b="1" dirty="0"/>
              <a:t>is </a:t>
            </a:r>
            <a:r>
              <a:rPr kumimoji="1" lang="ko-KR" altLang="en-US" sz="1800" b="1" dirty="0"/>
              <a:t>연산자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60243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-4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 가드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4F000A-7E9F-4DD3-8689-9626B8CD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타입 가드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(type guard)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구문의 필요성 이해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다음과 같은 </a:t>
            </a:r>
            <a:r>
              <a:rPr kumimoji="1" lang="en-US" altLang="ko-KR" sz="1800" b="1" dirty="0"/>
              <a:t>Bird 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Fish </a:t>
            </a:r>
            <a:r>
              <a:rPr kumimoji="1" lang="ko-KR" altLang="en-US" sz="1800" b="1" dirty="0"/>
              <a:t>클래스가 있을 때</a:t>
            </a:r>
            <a:r>
              <a:rPr kumimoji="1" lang="en-US" altLang="ko-KR" sz="1800" b="1" dirty="0"/>
              <a:t>,</a:t>
            </a:r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flyOrSwim </a:t>
            </a:r>
            <a:r>
              <a:rPr kumimoji="1" lang="ko-KR" altLang="en-US" sz="1800" b="1" dirty="0"/>
              <a:t>함수의 몸통을 구현하기 어려움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앞 절의 식별 합집합 부분과 유사한 문제점</a:t>
            </a:r>
            <a:r>
              <a:rPr kumimoji="1" lang="en-US" altLang="ko-KR" sz="1800" b="1" dirty="0"/>
              <a:t>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ED2E64-5551-4424-A60C-1603646A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90" y="2301052"/>
            <a:ext cx="6882066" cy="9513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20A13D-878B-4A6B-97E0-A02643528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90" y="4073434"/>
            <a:ext cx="6882066" cy="16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19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-4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 가드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4F000A-7E9F-4DD3-8689-9626B8CD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instanceof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연산자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자바스크립트는 객체의 구체적인 타입을 알 수 있도록 다음처럼 사용하는 </a:t>
            </a:r>
            <a:r>
              <a:rPr kumimoji="1" lang="en-US" altLang="ko-KR" sz="1800" b="1" dirty="0"/>
              <a:t>instanceof </a:t>
            </a:r>
            <a:r>
              <a:rPr kumimoji="1" lang="ko-KR" altLang="en-US" sz="1800" b="1" dirty="0"/>
              <a:t>연산자를 제공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instanceof</a:t>
            </a:r>
            <a:r>
              <a:rPr kumimoji="1" lang="ko-KR" altLang="en-US" sz="1800" b="1" dirty="0"/>
              <a:t>로 매개변수 </a:t>
            </a:r>
            <a:r>
              <a:rPr kumimoji="1" lang="en-US" altLang="ko-KR" sz="1800" b="1" dirty="0"/>
              <a:t>o</a:t>
            </a:r>
            <a:r>
              <a:rPr kumimoji="1" lang="ko-KR" altLang="en-US" sz="1800" b="1" dirty="0"/>
              <a:t>의 실제 타입을 알아낸 뒤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타입 단언</a:t>
            </a:r>
            <a:r>
              <a:rPr kumimoji="1" lang="en-US" altLang="ko-KR" sz="1800" b="1" dirty="0"/>
              <a:t>(type assertion) </a:t>
            </a:r>
            <a:r>
              <a:rPr kumimoji="1" lang="ko-KR" altLang="en-US" sz="1800" b="1" dirty="0"/>
              <a:t>구문을 적용한 구현을 한 예</a:t>
            </a:r>
            <a:r>
              <a:rPr kumimoji="1" lang="en-US" altLang="ko-KR" sz="1800" b="1" dirty="0"/>
              <a:t>.  </a:t>
            </a:r>
            <a:r>
              <a:rPr kumimoji="1" lang="ko-KR" altLang="en-US" sz="1800" b="1" dirty="0"/>
              <a:t>이 때 </a:t>
            </a:r>
            <a:r>
              <a:rPr kumimoji="1" lang="en-US" altLang="ko-KR" sz="1800" b="1" dirty="0"/>
              <a:t>(o as Bird)</a:t>
            </a:r>
            <a:r>
              <a:rPr kumimoji="1" lang="ko-KR" altLang="en-US" sz="1800" b="1" dirty="0"/>
              <a:t>와 같은 타입 단언 구문이 매우 번거로움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450076-92A0-42D8-9901-6D9FB5B4A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2" y="2330089"/>
            <a:ext cx="5324268" cy="3864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5F4D28-DB15-4026-AA47-A3C8040A0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52" y="3601243"/>
            <a:ext cx="6256424" cy="25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83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-4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 가드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4F000A-7E9F-4DD3-8689-9626B8CD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타입 가드 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타입 가드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타입을 변환하지 않은 코드 때문에 프로그램이 비정상으로 종료되는 상황을 보호해 주는 타입스크립트 제공 기능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타입스크립트에서의 </a:t>
            </a:r>
            <a:r>
              <a:rPr kumimoji="1" lang="en-US" altLang="ko-KR" sz="1800" b="1" dirty="0"/>
              <a:t>instanceof </a:t>
            </a:r>
            <a:r>
              <a:rPr kumimoji="1" lang="ko-KR" altLang="en-US" sz="1800" b="1" dirty="0"/>
              <a:t>연산자는 자바스크립트와는 다르게 타입 가드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기능이 기본으로 제공됨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 instanceof</a:t>
            </a:r>
            <a:r>
              <a:rPr kumimoji="1" lang="ko-KR" altLang="en-US" sz="1800" b="1" dirty="0"/>
              <a:t>를 사용하는 경우 번거로운 </a:t>
            </a:r>
            <a:r>
              <a:rPr kumimoji="1" lang="en-US" altLang="ko-KR" sz="1800" b="1" dirty="0"/>
              <a:t>(o as Bird)</a:t>
            </a:r>
            <a:r>
              <a:rPr kumimoji="1" lang="ko-KR" altLang="en-US" sz="1800" b="1" dirty="0"/>
              <a:t>와 같은 타입 단언을 하지 않아도 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타입스크립트 컴파일러가 자동으로 타입 단언을 해 줌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17657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-4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 가드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4F000A-7E9F-4DD3-8689-9626B8CD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타입 가드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코드는 타입 가드 기능을 활용하여 간결하게 구현 한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BB7DC5-9A07-4C44-8E83-AAA85632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439" y="2300135"/>
            <a:ext cx="5170598" cy="21593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4CAB2B-43CC-4E6A-8093-B270E22C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058" y="4605963"/>
            <a:ext cx="6256424" cy="158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60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-4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 가드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4F000A-7E9F-4DD3-8689-9626B8CD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is </a:t>
            </a:r>
            <a:r>
              <a:rPr kumimoji="1" lang="ko-KR" altLang="en-US" sz="2000" dirty="0">
                <a:solidFill>
                  <a:srgbClr val="007EC5"/>
                </a:solidFill>
              </a:rPr>
              <a:t>연산자를 활용한 사용자 정의 타입 가드 함수 제작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is</a:t>
            </a:r>
            <a:r>
              <a:rPr kumimoji="1" lang="ko-KR" altLang="en-US" sz="1800" b="1" dirty="0"/>
              <a:t> 는 타입스크립트 키워드 로서 다음처럼 연산자로 사용됨</a:t>
            </a:r>
            <a:endParaRPr kumimoji="1" lang="en-US" altLang="ko-KR" sz="1800" b="1" dirty="0"/>
          </a:p>
          <a:p>
            <a:pPr marL="457200" lvl="1" indent="0">
              <a:buNone/>
            </a:pP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r>
              <a:rPr kumimoji="1" lang="ko-KR" altLang="en-US" sz="1800" b="1" dirty="0"/>
              <a:t>다음은 반환 타입에 </a:t>
            </a:r>
            <a:r>
              <a:rPr kumimoji="1" lang="en-US" altLang="ko-KR" sz="1800" b="1" dirty="0"/>
              <a:t>is </a:t>
            </a:r>
            <a:r>
              <a:rPr kumimoji="1" lang="ko-KR" altLang="en-US" sz="1800" b="1" dirty="0"/>
              <a:t>연산자를 적용한 예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02E241-134C-46F6-9D9A-B0FC90D5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78" y="2300083"/>
            <a:ext cx="1374005" cy="3506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98500E-7470-4C3C-BF82-3F107F1D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197" y="3078584"/>
            <a:ext cx="6882066" cy="1724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627B38-4866-448C-B0AA-B97C3FB4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224" y="4770314"/>
            <a:ext cx="6256424" cy="15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7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179321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타입 오류가 날 때의 대책</a:t>
            </a:r>
            <a:r>
              <a:rPr kumimoji="1" lang="en-US" altLang="ko-KR" sz="1800" dirty="0">
                <a:solidFill>
                  <a:srgbClr val="007EC5"/>
                </a:solidFill>
              </a:rPr>
              <a:t> </a:t>
            </a:r>
          </a:p>
          <a:p>
            <a:r>
              <a:rPr kumimoji="1" lang="en-US" altLang="ko-KR" sz="1800" b="1" dirty="0"/>
              <a:t>// @</a:t>
            </a:r>
            <a:r>
              <a:rPr kumimoji="1" lang="en-US" altLang="ko-KR" dirty="0"/>
              <a:t>ts-nocheck </a:t>
            </a:r>
            <a:r>
              <a:rPr kumimoji="1" lang="ko-KR" altLang="en-US" dirty="0"/>
              <a:t>주석</a:t>
            </a:r>
            <a:r>
              <a:rPr kumimoji="1" lang="en-US" altLang="ko-KR" dirty="0"/>
              <a:t>(6</a:t>
            </a:r>
            <a:r>
              <a:rPr kumimoji="1" lang="ko-KR" altLang="en-US" dirty="0"/>
              <a:t>번 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파일 전체의 타입 체크를 안 하게 하여 컴파일 오류를 방지한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8FB8F-715B-4B69-AF7E-BA8E7C32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03" y="2454262"/>
            <a:ext cx="8630194" cy="352706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D538B66-8A82-42EB-824F-6CDB2FE3D7E5}"/>
              </a:ext>
            </a:extLst>
          </p:cNvPr>
          <p:cNvSpPr/>
          <p:nvPr/>
        </p:nvSpPr>
        <p:spPr>
          <a:xfrm>
            <a:off x="866503" y="3753772"/>
            <a:ext cx="234133" cy="209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54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-4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 가드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F4F000A-7E9F-4DD3-8689-9626B8CD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is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연산자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instanceof </a:t>
            </a:r>
            <a:r>
              <a:rPr kumimoji="1" lang="ko-KR" altLang="en-US" sz="1800" b="1" dirty="0"/>
              <a:t>가 </a:t>
            </a:r>
            <a:r>
              <a:rPr kumimoji="1" lang="en-US" altLang="ko-KR" sz="1800" b="1" dirty="0" err="1"/>
              <a:t>isSwimable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함수에 있지만</a:t>
            </a:r>
            <a:r>
              <a:rPr kumimoji="1" lang="en-US" altLang="ko-KR" sz="1800" b="1" dirty="0"/>
              <a:t>, </a:t>
            </a:r>
            <a:r>
              <a:rPr kumimoji="1" lang="en-US" altLang="ko-KR" sz="1800" b="1" dirty="0" err="1"/>
              <a:t>isSwimable</a:t>
            </a:r>
            <a:r>
              <a:rPr kumimoji="1" lang="ko-KR" altLang="en-US" sz="1800" b="1" dirty="0"/>
              <a:t>의 반환 타입에 </a:t>
            </a:r>
            <a:r>
              <a:rPr kumimoji="1" lang="en-US" altLang="ko-KR" sz="1800" b="1" dirty="0"/>
              <a:t>is </a:t>
            </a:r>
            <a:r>
              <a:rPr kumimoji="1" lang="ko-KR" altLang="en-US" sz="1800" b="1" dirty="0"/>
              <a:t>연산자가 작용하여 타입 가드 기능이 자동으로 적용된 것을 보인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51878A-588B-4248-8ED1-102C31FC3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61" y="2605275"/>
            <a:ext cx="7570273" cy="34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75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제네릭 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4" y="3810000"/>
            <a:ext cx="3545205" cy="208721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10-1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제네릭 타입 이해하기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10-2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제네릭 타입 제약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10-3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대수 데이터 타입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10-4</a:t>
            </a:r>
            <a:r>
              <a:rPr kumimoji="1" lang="en-US" altLang="ko-KR" dirty="0"/>
              <a:t> </a:t>
            </a:r>
            <a:r>
              <a:rPr kumimoji="1" lang="ko-KR" altLang="en-US" dirty="0"/>
              <a:t>타입 가드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10-5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chemeClr val="accent2"/>
                </a:solidFill>
              </a:rPr>
              <a:t>F-</a:t>
            </a:r>
            <a:r>
              <a:rPr kumimoji="1" lang="ko-KR" altLang="en-US" dirty="0">
                <a:solidFill>
                  <a:schemeClr val="accent2"/>
                </a:solidFill>
              </a:rPr>
              <a:t>바운드 다형성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10-6</a:t>
            </a:r>
            <a:r>
              <a:rPr kumimoji="1" lang="en-US" altLang="ko-KR" dirty="0"/>
              <a:t> nullable </a:t>
            </a:r>
            <a:r>
              <a:rPr kumimoji="1" lang="ko-KR" altLang="en-US" dirty="0"/>
              <a:t>타입과 프로그램 안전성</a:t>
            </a: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790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F-bound </a:t>
            </a:r>
            <a:r>
              <a:rPr kumimoji="1" lang="ko-KR" altLang="en-US" sz="1800" b="1" dirty="0"/>
              <a:t>다형성 일반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this</a:t>
            </a:r>
            <a:r>
              <a:rPr kumimoji="1" lang="ko-KR" altLang="en-US" sz="1800" b="1" dirty="0"/>
              <a:t> 타입 개념과 구현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82962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34DC4FA-AD2B-4579-85BB-3643E377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이 절의 프로젝트 구성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 err="1"/>
              <a:t>ch10</a:t>
            </a:r>
            <a:r>
              <a:rPr kumimoji="1" lang="en-US" altLang="ko-KR" sz="1800" b="1" dirty="0"/>
              <a:t>-5 </a:t>
            </a:r>
            <a:r>
              <a:rPr kumimoji="1" lang="ko-KR" altLang="en-US" sz="1800" b="1" dirty="0"/>
              <a:t>디렉터리를 생성하고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이 디렉터리 안에서 다음 명령 실행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51D4DE-4BF8-408D-8645-DA1AC486C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48" y="2403335"/>
            <a:ext cx="4134078" cy="16855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B556C6-9DFB-412F-8EBB-3738D4B7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387" y="2377608"/>
            <a:ext cx="4371832" cy="359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15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34DC4FA-AD2B-4579-85BB-3643E377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kumimoji="1" lang="en-US" altLang="ko-KR" sz="2200" b="1" dirty="0">
                <a:solidFill>
                  <a:srgbClr val="007EC5"/>
                </a:solidFill>
              </a:rPr>
              <a:t>this </a:t>
            </a:r>
            <a:r>
              <a:rPr kumimoji="1" lang="ko-KR" altLang="en-US" sz="2200" b="1" dirty="0">
                <a:solidFill>
                  <a:srgbClr val="007EC5"/>
                </a:solidFill>
              </a:rPr>
              <a:t>타입과 </a:t>
            </a:r>
            <a:r>
              <a:rPr kumimoji="1" lang="en-US" altLang="ko-KR" sz="2200" b="1" dirty="0">
                <a:solidFill>
                  <a:srgbClr val="007EC5"/>
                </a:solidFill>
              </a:rPr>
              <a:t>F-</a:t>
            </a:r>
            <a:r>
              <a:rPr kumimoji="1" lang="ko-KR" altLang="en-US" sz="2200" b="1" dirty="0">
                <a:solidFill>
                  <a:srgbClr val="007EC5"/>
                </a:solidFill>
              </a:rPr>
              <a:t>바운드</a:t>
            </a:r>
            <a:r>
              <a:rPr kumimoji="1" lang="en-US" altLang="ko-KR" sz="2200" b="1" dirty="0">
                <a:solidFill>
                  <a:srgbClr val="007EC5"/>
                </a:solidFill>
              </a:rPr>
              <a:t>(F-bound polymorphism)</a:t>
            </a:r>
            <a:r>
              <a:rPr kumimoji="1" lang="ko-KR" altLang="en-US" sz="2200" b="1" dirty="0">
                <a:solidFill>
                  <a:srgbClr val="007EC5"/>
                </a:solidFill>
              </a:rPr>
              <a:t> 다형성</a:t>
            </a:r>
            <a:endParaRPr kumimoji="1" lang="en-US" altLang="ko-KR" sz="22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900" b="1" dirty="0">
                <a:solidFill>
                  <a:schemeClr val="accent2"/>
                </a:solidFill>
              </a:rPr>
              <a:t>타입스크립트에서 </a:t>
            </a:r>
            <a:r>
              <a:rPr kumimoji="1" lang="en-US" altLang="ko-KR" sz="1900" b="1" dirty="0">
                <a:solidFill>
                  <a:schemeClr val="accent2"/>
                </a:solidFill>
              </a:rPr>
              <a:t>this</a:t>
            </a:r>
            <a:r>
              <a:rPr kumimoji="1" lang="ko-KR" altLang="en-US" sz="1900" b="1" dirty="0">
                <a:solidFill>
                  <a:schemeClr val="accent2"/>
                </a:solidFill>
              </a:rPr>
              <a:t>는 타입으로 사용할 수 있음</a:t>
            </a:r>
            <a:endParaRPr kumimoji="1" lang="en-US" altLang="ko-KR" sz="1900" b="1" dirty="0">
              <a:solidFill>
                <a:schemeClr val="accent2"/>
              </a:solidFill>
            </a:endParaRPr>
          </a:p>
          <a:p>
            <a:pPr lvl="1"/>
            <a:r>
              <a:rPr kumimoji="1" lang="en-US" altLang="ko-KR" sz="1900" b="1" dirty="0">
                <a:solidFill>
                  <a:schemeClr val="accent2"/>
                </a:solidFill>
              </a:rPr>
              <a:t>this</a:t>
            </a:r>
            <a:r>
              <a:rPr kumimoji="1" lang="ko-KR" altLang="en-US" sz="1900" b="1" dirty="0">
                <a:solidFill>
                  <a:schemeClr val="accent2"/>
                </a:solidFill>
              </a:rPr>
              <a:t>가 타입으로 사용되면 객체지향 언어에서 의미하는 다형성</a:t>
            </a:r>
            <a:r>
              <a:rPr kumimoji="1" lang="en-US" altLang="ko-KR" sz="1900" b="1" dirty="0">
                <a:solidFill>
                  <a:schemeClr val="accent2"/>
                </a:solidFill>
              </a:rPr>
              <a:t>(polymorphism) </a:t>
            </a:r>
            <a:r>
              <a:rPr kumimoji="1" lang="ko-KR" altLang="en-US" sz="1900" b="1" dirty="0">
                <a:solidFill>
                  <a:schemeClr val="accent2"/>
                </a:solidFill>
              </a:rPr>
              <a:t>효과가 남</a:t>
            </a:r>
            <a:endParaRPr kumimoji="1" lang="en-US" altLang="ko-KR" sz="1900" b="1" dirty="0">
              <a:solidFill>
                <a:schemeClr val="accent2"/>
              </a:solidFill>
            </a:endParaRPr>
          </a:p>
          <a:p>
            <a:pPr lvl="1"/>
            <a:r>
              <a:rPr kumimoji="1" lang="ko-KR" altLang="en-US" sz="1900" b="1" dirty="0"/>
              <a:t>일반적인 다형성과 구분하기 위해 </a:t>
            </a:r>
            <a:r>
              <a:rPr kumimoji="1" lang="en-US" altLang="ko-KR" sz="1900" b="1" dirty="0"/>
              <a:t>this </a:t>
            </a:r>
            <a:r>
              <a:rPr kumimoji="1" lang="ko-KR" altLang="en-US" sz="1900" b="1" dirty="0"/>
              <a:t>타입으로 인한 다형성을 ‘</a:t>
            </a:r>
            <a:r>
              <a:rPr kumimoji="1" lang="en-US" altLang="ko-KR" sz="1900" b="1" dirty="0"/>
              <a:t>F-</a:t>
            </a:r>
            <a:r>
              <a:rPr kumimoji="1" lang="ko-KR" altLang="en-US" sz="1900" b="1" dirty="0"/>
              <a:t>바운드 다형성</a:t>
            </a:r>
            <a:r>
              <a:rPr kumimoji="1" lang="en-US" altLang="ko-KR" sz="1900" b="1" dirty="0"/>
              <a:t>’</a:t>
            </a:r>
            <a:r>
              <a:rPr kumimoji="1" lang="ko-KR" altLang="en-US" sz="1900" b="1" dirty="0"/>
              <a:t>이라고 함</a:t>
            </a:r>
            <a:endParaRPr kumimoji="1" lang="en-US" altLang="ko-KR" sz="1900" b="1" dirty="0"/>
          </a:p>
          <a:p>
            <a:pPr lvl="1"/>
            <a:endParaRPr kumimoji="1" lang="en-US" altLang="ko-KR" sz="1900" b="1" dirty="0"/>
          </a:p>
          <a:p>
            <a:pPr lvl="1"/>
            <a:r>
              <a:rPr kumimoji="1" lang="ko-KR" altLang="en-US" sz="1900" b="1" dirty="0"/>
              <a:t>다음 코드의 </a:t>
            </a:r>
            <a:r>
              <a:rPr kumimoji="1" lang="en-US" altLang="ko-KR" sz="1900" b="1" dirty="0"/>
              <a:t>04~06 </a:t>
            </a:r>
            <a:r>
              <a:rPr kumimoji="1" lang="ko-KR" altLang="en-US" sz="1900" b="1" dirty="0"/>
              <a:t>처럼 메서드 체인</a:t>
            </a:r>
            <a:r>
              <a:rPr kumimoji="1" lang="en-US" altLang="ko-KR" sz="1900" b="1" dirty="0"/>
              <a:t>(method-chain) </a:t>
            </a:r>
            <a:r>
              <a:rPr kumimoji="1" lang="ko-KR" altLang="en-US" sz="1900" b="1" dirty="0"/>
              <a:t>형태로 동작하려면 </a:t>
            </a:r>
            <a:r>
              <a:rPr kumimoji="1" lang="en-US" altLang="ko-KR" sz="1900" b="1" dirty="0"/>
              <a:t>add, multiply </a:t>
            </a:r>
            <a:r>
              <a:rPr kumimoji="1" lang="ko-KR" altLang="en-US" sz="1900" b="1" dirty="0"/>
              <a:t>등은 </a:t>
            </a:r>
            <a:r>
              <a:rPr kumimoji="1" lang="en-US" altLang="ko-KR" sz="1900" b="1" dirty="0"/>
              <a:t>Calculator</a:t>
            </a:r>
            <a:r>
              <a:rPr kumimoji="1" lang="ko-KR" altLang="en-US" sz="1900" b="1" dirty="0"/>
              <a:t>의 인스턴스인 </a:t>
            </a:r>
            <a:r>
              <a:rPr kumimoji="1" lang="en-US" altLang="ko-KR" sz="1900" b="1" dirty="0"/>
              <a:t>this</a:t>
            </a:r>
            <a:r>
              <a:rPr kumimoji="1" lang="ko-KR" altLang="en-US" sz="1900" b="1" dirty="0"/>
              <a:t>를 반환 해야함</a:t>
            </a:r>
            <a:endParaRPr kumimoji="1" lang="en-US" altLang="ko-KR" sz="19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900" b="1" dirty="0"/>
              <a:t>이것이 </a:t>
            </a:r>
            <a:r>
              <a:rPr kumimoji="1" lang="en-US" altLang="ko-KR" sz="1900" b="1" dirty="0"/>
              <a:t>this </a:t>
            </a:r>
            <a:r>
              <a:rPr kumimoji="1" lang="ko-KR" altLang="en-US" sz="1900" b="1" dirty="0"/>
              <a:t>타입이 필요한 이유</a:t>
            </a:r>
            <a:endParaRPr kumimoji="1" lang="en-US" altLang="ko-KR" sz="19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DF3CC4-8BF1-469A-BF0D-D68E7D260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887" y="3525652"/>
            <a:ext cx="5687658" cy="208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97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34DC4FA-AD2B-4579-85BB-3643E377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F-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바운드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(F-bound)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타입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b="1" dirty="0">
                <a:solidFill>
                  <a:schemeClr val="accent2"/>
                </a:solidFill>
              </a:rPr>
              <a:t>F-</a:t>
            </a:r>
            <a:r>
              <a:rPr kumimoji="1" lang="ko-KR" altLang="en-US" b="1" dirty="0">
                <a:solidFill>
                  <a:schemeClr val="accent2"/>
                </a:solidFill>
              </a:rPr>
              <a:t>바운드</a:t>
            </a:r>
            <a:r>
              <a:rPr kumimoji="1" lang="en-US" altLang="ko-KR" b="1" dirty="0">
                <a:solidFill>
                  <a:schemeClr val="accent2"/>
                </a:solidFill>
              </a:rPr>
              <a:t> </a:t>
            </a:r>
            <a:r>
              <a:rPr kumimoji="1" lang="ko-KR" altLang="en-US" b="1" dirty="0">
                <a:solidFill>
                  <a:schemeClr val="accent2"/>
                </a:solidFill>
              </a:rPr>
              <a:t>타입 </a:t>
            </a:r>
            <a:r>
              <a:rPr kumimoji="1" lang="en-US" altLang="ko-KR" b="1" dirty="0">
                <a:solidFill>
                  <a:schemeClr val="accent2"/>
                </a:solidFill>
              </a:rPr>
              <a:t>- </a:t>
            </a:r>
            <a:r>
              <a:rPr kumimoji="1" lang="ko-KR" altLang="en-US" b="1" dirty="0">
                <a:solidFill>
                  <a:schemeClr val="accent2"/>
                </a:solidFill>
              </a:rPr>
              <a:t>자신을 구현하거나 상속하는 서브타입</a:t>
            </a:r>
            <a:r>
              <a:rPr kumimoji="1" lang="en-US" altLang="ko-KR" b="1" dirty="0">
                <a:solidFill>
                  <a:schemeClr val="accent2"/>
                </a:solidFill>
              </a:rPr>
              <a:t>(subtype)</a:t>
            </a:r>
            <a:r>
              <a:rPr kumimoji="1" lang="ko-KR" altLang="en-US" b="1" dirty="0">
                <a:solidFill>
                  <a:schemeClr val="accent2"/>
                </a:solidFill>
              </a:rPr>
              <a:t>을 포함하는 타입</a:t>
            </a:r>
            <a:endParaRPr kumimoji="1" lang="en-US" altLang="ko-KR" b="1" dirty="0">
              <a:solidFill>
                <a:schemeClr val="accent2"/>
              </a:solidFill>
            </a:endParaRPr>
          </a:p>
          <a:p>
            <a:pPr lvl="1"/>
            <a:r>
              <a:rPr kumimoji="1" lang="en-US" altLang="ko-KR" b="1" dirty="0"/>
              <a:t>F-</a:t>
            </a:r>
            <a:r>
              <a:rPr kumimoji="1" lang="ko-KR" altLang="en-US" b="1" dirty="0"/>
              <a:t>바운드 타입 예 </a:t>
            </a:r>
            <a:r>
              <a:rPr kumimoji="1" lang="en-US" altLang="ko-KR" b="1" dirty="0"/>
              <a:t>- </a:t>
            </a:r>
            <a:r>
              <a:rPr kumimoji="1" lang="ko-KR" altLang="en-US" b="1" dirty="0"/>
              <a:t>다음 </a:t>
            </a:r>
            <a:r>
              <a:rPr kumimoji="1" lang="en-US" altLang="ko-KR" b="1" dirty="0"/>
              <a:t>IAddable&lt;T&gt;</a:t>
            </a:r>
            <a:r>
              <a:rPr kumimoji="1" lang="ko-KR" altLang="en-US" b="1" dirty="0"/>
              <a:t>와 </a:t>
            </a:r>
            <a:r>
              <a:rPr kumimoji="1" lang="en-US" altLang="ko-KR" b="1" dirty="0"/>
              <a:t>IMultiplyable&lt;T&gt;</a:t>
            </a:r>
            <a:r>
              <a:rPr kumimoji="1" lang="ko-KR" altLang="en-US" b="1" dirty="0"/>
              <a:t>의 메서드들은 </a:t>
            </a:r>
            <a:r>
              <a:rPr kumimoji="1" lang="en-US" altLang="ko-KR" b="1" dirty="0"/>
              <a:t>this </a:t>
            </a:r>
            <a:r>
              <a:rPr kumimoji="1" lang="ko-KR" altLang="en-US" b="1" dirty="0"/>
              <a:t>타입 값을 반환하고 있는데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이 처럼 </a:t>
            </a:r>
            <a:r>
              <a:rPr kumimoji="1" lang="en-US" altLang="ko-KR" b="1" dirty="0"/>
              <a:t>this </a:t>
            </a:r>
            <a:r>
              <a:rPr kumimoji="1" lang="ko-KR" altLang="en-US" b="1" dirty="0"/>
              <a:t>타입을 반환하는 것을 </a:t>
            </a:r>
            <a:r>
              <a:rPr kumimoji="1" lang="en-US" altLang="ko-KR" b="1" dirty="0"/>
              <a:t>F-</a:t>
            </a:r>
            <a:r>
              <a:rPr kumimoji="1" lang="ko-KR" altLang="en-US" b="1" dirty="0"/>
              <a:t>바운드 타입이라고 함</a:t>
            </a:r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r>
              <a:rPr kumimoji="1" lang="ko-KR" altLang="en-US" b="1" dirty="0"/>
              <a:t>그리고 이처럼 </a:t>
            </a:r>
            <a:r>
              <a:rPr kumimoji="1" lang="en-US" altLang="ko-KR" b="1" dirty="0"/>
              <a:t>this</a:t>
            </a:r>
            <a:r>
              <a:rPr kumimoji="1" lang="ko-KR" altLang="en-US" b="1" dirty="0"/>
              <a:t>를 반환해야 앞서 본 메서드 체인 방식 호출이 가능해 짐</a:t>
            </a:r>
            <a:endParaRPr kumimoji="1" lang="en-US" altLang="ko-KR" b="1" dirty="0"/>
          </a:p>
          <a:p>
            <a:pPr lvl="1"/>
            <a:endParaRPr kumimoji="1" lang="en-US" altLang="ko-KR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6C2D0B-449D-45BB-B7A5-1F13B647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938" y="2833516"/>
            <a:ext cx="6256424" cy="10247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CB9730-9D08-4AE0-85C9-FFD8FFF5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38" y="3942081"/>
            <a:ext cx="6256424" cy="10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58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34DC4FA-AD2B-4579-85BB-3643E377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IValueProvider&lt;T&gt;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인터페이스의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IValueProvider&lt;T&gt;</a:t>
            </a:r>
            <a:r>
              <a:rPr kumimoji="1" lang="ko-KR" altLang="en-US" sz="1800" b="1" dirty="0"/>
              <a:t>의 </a:t>
            </a:r>
            <a:r>
              <a:rPr kumimoji="1" lang="en-US" altLang="ko-KR" sz="1800" b="1" dirty="0"/>
              <a:t>value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T </a:t>
            </a:r>
            <a:r>
              <a:rPr kumimoji="1" lang="ko-KR" altLang="en-US" sz="1800" b="1" dirty="0"/>
              <a:t>타입 값을 반환하므로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일반적인 인터페이스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이 인터페이스는 메서드 체인 호출의 최종 값을 얻기 위해 선언된 것</a:t>
            </a:r>
            <a:r>
              <a:rPr kumimoji="1" lang="en-US" altLang="ko-KR" sz="1800" b="1" dirty="0"/>
              <a:t>(add, multiply</a:t>
            </a:r>
            <a:r>
              <a:rPr kumimoji="1" lang="ko-KR" altLang="en-US" sz="1800" b="1" dirty="0"/>
              <a:t>등은 </a:t>
            </a:r>
            <a:r>
              <a:rPr kumimoji="1" lang="en-US" altLang="ko-KR" sz="1800" b="1" dirty="0"/>
              <a:t>this</a:t>
            </a:r>
            <a:r>
              <a:rPr kumimoji="1" lang="ko-KR" altLang="en-US" sz="1800" b="1" dirty="0"/>
              <a:t>를 반환하므로 이런 인터페이스가 필요</a:t>
            </a:r>
            <a:r>
              <a:rPr kumimoji="1" lang="en-US" altLang="ko-KR" sz="1800" b="1" dirty="0"/>
              <a:t>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B4193F-BAB0-4C25-9FB9-3FB8D6E5A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64" y="2295308"/>
            <a:ext cx="6882066" cy="118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68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34DC4FA-AD2B-4579-85BB-3643E377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IValueProvider&lt;T&gt;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인터페이스의 구현 계속</a:t>
            </a:r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Calculator 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StringComposer </a:t>
            </a:r>
            <a:r>
              <a:rPr kumimoji="1" lang="ko-KR" altLang="en-US" sz="1800" b="1" dirty="0"/>
              <a:t>클래스는 </a:t>
            </a:r>
            <a:r>
              <a:rPr kumimoji="1" lang="en-US" altLang="ko-KR" sz="1800" b="1" dirty="0"/>
              <a:t>IValueProvider&lt;T&gt;</a:t>
            </a:r>
            <a:r>
              <a:rPr kumimoji="1" lang="ko-KR" altLang="en-US" sz="1800" b="1" dirty="0"/>
              <a:t>를 각각 구현한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0C6039-C7A4-4FAD-9CB2-D61FFB39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01" y="4055077"/>
            <a:ext cx="5170598" cy="19394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88EDED-85A6-4440-83C0-C5A08E157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01" y="2353771"/>
            <a:ext cx="5170598" cy="154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52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34DC4FA-AD2B-4579-85BB-3643E377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Calculator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IAddable&lt;T&gt;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IAddable&lt;T&gt;</a:t>
            </a:r>
            <a:r>
              <a:rPr kumimoji="1" lang="ko-KR" altLang="en-US" sz="1800" b="1" dirty="0"/>
              <a:t>의 </a:t>
            </a:r>
            <a:r>
              <a:rPr kumimoji="1" lang="en-US" altLang="ko-KR" sz="1800" b="1" dirty="0"/>
              <a:t>add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this </a:t>
            </a:r>
            <a:r>
              <a:rPr kumimoji="1" lang="ko-KR" altLang="en-US" sz="1800" b="1" dirty="0"/>
              <a:t>타입 값을 반환해야 하므로 </a:t>
            </a:r>
            <a:r>
              <a:rPr kumimoji="1" lang="en-US" altLang="ko-KR" sz="1800" b="1" dirty="0"/>
              <a:t>08</a:t>
            </a:r>
            <a:r>
              <a:rPr kumimoji="1" lang="ko-KR" altLang="en-US" sz="1800" b="1" dirty="0"/>
              <a:t>줄을 구현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CEF995-932B-4F0D-A3DD-DA07A53E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14" y="2457285"/>
            <a:ext cx="5687658" cy="264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42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34DC4FA-AD2B-4579-85BB-3643E377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Calculator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IMultiplyable&lt;T&gt;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IMultiplyable&lt;T&gt;</a:t>
            </a:r>
            <a:r>
              <a:rPr kumimoji="1" lang="ko-KR" altLang="en-US" sz="1800" b="1" dirty="0"/>
              <a:t>의 </a:t>
            </a:r>
            <a:r>
              <a:rPr kumimoji="1" lang="en-US" altLang="ko-KR" sz="1800" b="1" dirty="0"/>
              <a:t>multiply</a:t>
            </a:r>
            <a:r>
              <a:rPr kumimoji="1" lang="ko-KR" altLang="en-US" sz="1800" b="1" dirty="0"/>
              <a:t>도 </a:t>
            </a:r>
            <a:r>
              <a:rPr kumimoji="1" lang="en-US" altLang="ko-KR" sz="1800" b="1" dirty="0"/>
              <a:t>this </a:t>
            </a:r>
            <a:r>
              <a:rPr kumimoji="1" lang="ko-KR" altLang="en-US" sz="1800" b="1" dirty="0"/>
              <a:t>타입 값을 </a:t>
            </a:r>
            <a:r>
              <a:rPr kumimoji="1" lang="ko-KR" altLang="en-US" sz="1800" b="1" dirty="0" err="1"/>
              <a:t>반환해야므로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08</a:t>
            </a:r>
            <a:r>
              <a:rPr kumimoji="1" lang="ko-KR" altLang="en-US" sz="1800" b="1" dirty="0"/>
              <a:t>줄처럼 구현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32A3E3-7D8B-496C-B0A5-202D8F5E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42" y="2297329"/>
            <a:ext cx="6256424" cy="10615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0822FD-662F-4D7B-8737-9B05E837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142" y="3499113"/>
            <a:ext cx="6256424" cy="263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2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179321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타입 오류가 날 때의 대책</a:t>
            </a:r>
            <a:r>
              <a:rPr kumimoji="1" lang="en-US" altLang="ko-KR" sz="1800" dirty="0">
                <a:solidFill>
                  <a:srgbClr val="007EC5"/>
                </a:solidFill>
              </a:rPr>
              <a:t> </a:t>
            </a:r>
          </a:p>
          <a:p>
            <a:r>
              <a:rPr kumimoji="1" lang="en-US" altLang="ko-KR" sz="1800" b="1" dirty="0"/>
              <a:t>// @</a:t>
            </a:r>
            <a:r>
              <a:rPr kumimoji="1" lang="en-US" altLang="ko-KR" dirty="0"/>
              <a:t>ts-ignore </a:t>
            </a:r>
            <a:r>
              <a:rPr kumimoji="1" lang="ko-KR" altLang="en-US" dirty="0"/>
              <a:t>주석</a:t>
            </a:r>
            <a:r>
              <a:rPr kumimoji="1" lang="en-US" altLang="ko-KR" dirty="0"/>
              <a:t>(19</a:t>
            </a:r>
            <a:r>
              <a:rPr kumimoji="1" lang="ko-KR" altLang="en-US" dirty="0"/>
              <a:t>번 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줄에서 발생하는 컴파일 오류를 방지한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17E9C5-C669-4BC3-A0CB-A538E416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2725447"/>
            <a:ext cx="8773886" cy="281872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610D7A4-53FF-4C82-90BB-E1864BF64991}"/>
              </a:ext>
            </a:extLst>
          </p:cNvPr>
          <p:cNvSpPr/>
          <p:nvPr/>
        </p:nvSpPr>
        <p:spPr>
          <a:xfrm>
            <a:off x="657497" y="4841966"/>
            <a:ext cx="248194" cy="169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469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34DC4FA-AD2B-4579-85BB-3643E377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StringComposer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IAddable&lt;T&gt;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과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IMultiplyable&lt;T&gt;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>
                <a:solidFill>
                  <a:srgbClr val="007EC5"/>
                </a:solidFill>
              </a:rPr>
              <a:t>StringComposer</a:t>
            </a:r>
            <a:r>
              <a:rPr kumimoji="1" lang="ko-KR" altLang="en-US" sz="1800" b="1" dirty="0">
                <a:solidFill>
                  <a:srgbClr val="007EC5"/>
                </a:solidFill>
              </a:rPr>
              <a:t>도 </a:t>
            </a:r>
            <a:r>
              <a:rPr kumimoji="1" lang="en-US" altLang="ko-KR" sz="1800" b="1" dirty="0">
                <a:solidFill>
                  <a:srgbClr val="007EC5"/>
                </a:solidFill>
              </a:rPr>
              <a:t>Calculator</a:t>
            </a:r>
            <a:r>
              <a:rPr kumimoji="1" lang="ko-KR" altLang="en-US" sz="1800" b="1" dirty="0">
                <a:solidFill>
                  <a:srgbClr val="007EC5"/>
                </a:solidFill>
              </a:rPr>
              <a:t>처럼 </a:t>
            </a:r>
            <a:r>
              <a:rPr kumimoji="1" lang="en-US" altLang="ko-KR" sz="1800" b="1" dirty="0">
                <a:solidFill>
                  <a:srgbClr val="007EC5"/>
                </a:solidFill>
              </a:rPr>
              <a:t>add </a:t>
            </a:r>
            <a:r>
              <a:rPr kumimoji="1" lang="ko-KR" altLang="en-US" sz="1800" b="1" dirty="0">
                <a:solidFill>
                  <a:srgbClr val="007EC5"/>
                </a:solidFill>
              </a:rPr>
              <a:t>와 </a:t>
            </a:r>
            <a:r>
              <a:rPr kumimoji="1" lang="en-US" altLang="ko-KR" sz="1800" b="1" dirty="0">
                <a:solidFill>
                  <a:srgbClr val="007EC5"/>
                </a:solidFill>
              </a:rPr>
              <a:t>multiply </a:t>
            </a:r>
            <a:r>
              <a:rPr kumimoji="1" lang="ko-KR" altLang="en-US" sz="1800" b="1" dirty="0">
                <a:solidFill>
                  <a:srgbClr val="007EC5"/>
                </a:solidFill>
              </a:rPr>
              <a:t>메서드를 비슷하게 구현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83295-86BD-4AD0-A213-22103311B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15" y="2404113"/>
            <a:ext cx="5342276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0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34DC4FA-AD2B-4579-85BB-3643E377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Calculator</a:t>
            </a:r>
            <a:r>
              <a:rPr kumimoji="1" lang="ko-KR" altLang="en-US" sz="2000" dirty="0">
                <a:solidFill>
                  <a:srgbClr val="007EC5"/>
                </a:solidFill>
              </a:rPr>
              <a:t> 테스트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6258BC-F87D-44F6-B869-3BB903AB4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90" y="2087106"/>
            <a:ext cx="7570273" cy="277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57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-5 F-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바운드 다형성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34DC4FA-AD2B-4579-85BB-3643E377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StringComposer</a:t>
            </a:r>
            <a:r>
              <a:rPr kumimoji="1" lang="ko-KR" altLang="en-US" sz="2000" dirty="0">
                <a:solidFill>
                  <a:srgbClr val="007EC5"/>
                </a:solidFill>
              </a:rPr>
              <a:t> 테스트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19D44-C6ED-4356-A08D-66F049753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76" y="2035570"/>
            <a:ext cx="7570273" cy="312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03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제네릭 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4" y="3810000"/>
            <a:ext cx="3545205" cy="208721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10-1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제네릭 타입 이해하기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10-2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제네릭 타입 제약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10-3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대수 데이터 타입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10-4</a:t>
            </a:r>
            <a:r>
              <a:rPr kumimoji="1" lang="en-US" altLang="ko-KR" dirty="0"/>
              <a:t> </a:t>
            </a:r>
            <a:r>
              <a:rPr kumimoji="1" lang="ko-KR" altLang="en-US" dirty="0"/>
              <a:t>타입 가드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10-5</a:t>
            </a:r>
            <a:r>
              <a:rPr kumimoji="1" lang="en-US" altLang="ko-KR" dirty="0"/>
              <a:t> F-</a:t>
            </a:r>
            <a:r>
              <a:rPr kumimoji="1" lang="ko-KR" altLang="en-US" dirty="0"/>
              <a:t>바운드 다형성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10-6</a:t>
            </a:r>
            <a:r>
              <a:rPr kumimoji="1" lang="en-US" altLang="ko-KR" dirty="0"/>
              <a:t> </a:t>
            </a:r>
            <a:r>
              <a:rPr kumimoji="1" lang="en-US" altLang="ko-KR" dirty="0">
                <a:solidFill>
                  <a:schemeClr val="accent2"/>
                </a:solidFill>
              </a:rPr>
              <a:t>nullable </a:t>
            </a:r>
            <a:r>
              <a:rPr kumimoji="1" lang="ko-KR" altLang="en-US" dirty="0">
                <a:solidFill>
                  <a:schemeClr val="accent2"/>
                </a:solidFill>
              </a:rPr>
              <a:t>타입과 프로그램 안전성</a:t>
            </a: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437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Nullable </a:t>
            </a:r>
            <a:r>
              <a:rPr kumimoji="1" lang="ko-KR" altLang="en-US" sz="1800" b="1" dirty="0"/>
              <a:t>타입 일반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옵셔널 체이닝 연산자 와 널 병합 연산자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Option, Some, None </a:t>
            </a:r>
            <a:r>
              <a:rPr kumimoji="1" lang="ko-KR" altLang="en-US" sz="1800" b="1" dirty="0"/>
              <a:t>타입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구현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/>
              <a:t>널 안정성 일반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40045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실습 프로젝트 구성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 err="1"/>
              <a:t>ch10</a:t>
            </a:r>
            <a:r>
              <a:rPr kumimoji="1" lang="en-US" altLang="ko-KR" sz="1800" b="1" dirty="0"/>
              <a:t>-6 </a:t>
            </a:r>
            <a:r>
              <a:rPr kumimoji="1" lang="ko-KR" altLang="en-US" sz="1800" b="1" dirty="0"/>
              <a:t>디렉터리를 생성하고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이 디렉터리 안에서 다음 명령 실행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F8CCC3-850D-4939-9EA9-578485C85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529" y="2392299"/>
            <a:ext cx="3736747" cy="1263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196560-5BD8-4693-B84C-B26CC591F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51" y="2392299"/>
            <a:ext cx="3699111" cy="29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85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nullable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타입이란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nullable </a:t>
            </a:r>
            <a:r>
              <a:rPr kumimoji="1" lang="ko-KR" altLang="en-US" sz="1800" b="1" dirty="0"/>
              <a:t>타입 </a:t>
            </a:r>
            <a:r>
              <a:rPr kumimoji="1" lang="en-US" altLang="ko-KR" sz="1800" b="1" dirty="0"/>
              <a:t>- undefined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null</a:t>
            </a:r>
            <a:r>
              <a:rPr kumimoji="1" lang="ko-KR" altLang="en-US" sz="1800" b="1" dirty="0"/>
              <a:t>의 합집합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타입</a:t>
            </a:r>
            <a:r>
              <a:rPr kumimoji="1" lang="en-US" altLang="ko-KR" sz="1800" b="1" dirty="0"/>
              <a:t>(undefined | null)</a:t>
            </a:r>
          </a:p>
          <a:p>
            <a:pPr lvl="1"/>
            <a:r>
              <a:rPr kumimoji="1" lang="ko-KR" altLang="en-US" sz="1800" b="1" dirty="0"/>
              <a:t>타입스크립트에는 </a:t>
            </a:r>
            <a:r>
              <a:rPr kumimoji="1" lang="en-US" altLang="ko-KR" sz="1800" b="1" dirty="0"/>
              <a:t>undefined 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null </a:t>
            </a:r>
            <a:r>
              <a:rPr kumimoji="1" lang="ko-KR" altLang="en-US" sz="1800" b="1" dirty="0"/>
              <a:t>타입이 존재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 변수를 선언만 하고 초기 값을 설정하지 않으면 </a:t>
            </a:r>
            <a:r>
              <a:rPr kumimoji="1" lang="en-US" altLang="ko-KR" sz="1800" b="1" dirty="0"/>
              <a:t>undefined</a:t>
            </a:r>
            <a:r>
              <a:rPr kumimoji="1" lang="ko-KR" altLang="en-US" sz="1800" b="1" dirty="0"/>
              <a:t>가 설정됨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화면은 </a:t>
            </a:r>
            <a:r>
              <a:rPr kumimoji="1" lang="en-US" altLang="ko-KR" sz="1800" b="1" dirty="0"/>
              <a:t>undefined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null </a:t>
            </a:r>
            <a:r>
              <a:rPr kumimoji="1" lang="ko-KR" altLang="en-US" sz="1800" b="1" dirty="0"/>
              <a:t>타입은 서로 호환이 됨을 보여줌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그러나 </a:t>
            </a:r>
            <a:r>
              <a:rPr kumimoji="1" lang="en-US" altLang="ko-KR" sz="1800" b="1" dirty="0"/>
              <a:t>undefined </a:t>
            </a:r>
            <a:r>
              <a:rPr kumimoji="1" lang="ko-KR" altLang="en-US" sz="1800" b="1" dirty="0"/>
              <a:t>혹은 </a:t>
            </a:r>
            <a:r>
              <a:rPr kumimoji="1" lang="en-US" altLang="ko-KR" sz="1800" b="1" dirty="0"/>
              <a:t>null </a:t>
            </a:r>
            <a:r>
              <a:rPr kumimoji="1" lang="ko-KR" altLang="en-US" sz="1800" b="1" dirty="0"/>
              <a:t>타입 변수에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처럼 </a:t>
            </a:r>
            <a:r>
              <a:rPr kumimoji="1" lang="en-US" altLang="ko-KR" sz="1800" b="1" dirty="0"/>
              <a:t>nullable </a:t>
            </a:r>
            <a:r>
              <a:rPr kumimoji="1" lang="ko-KR" altLang="en-US" sz="1800" b="1" dirty="0"/>
              <a:t>타입 값이 아닌 값을 설정할 수 없음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84829E-24A0-4263-BB86-241115E33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997" y="3693392"/>
            <a:ext cx="6391084" cy="24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10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옵셔널 체이닝 연산자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</a:t>
            </a:r>
            <a:r>
              <a:rPr kumimoji="1" lang="en-US" altLang="ko-KR" sz="2000" dirty="0">
                <a:solidFill>
                  <a:srgbClr val="007EC5"/>
                </a:solidFill>
              </a:rPr>
              <a:t>optional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chaining operator)</a:t>
            </a:r>
          </a:p>
          <a:p>
            <a:pPr lvl="1"/>
            <a:r>
              <a:rPr kumimoji="1" lang="ko-KR" altLang="en-US" sz="1800" b="1" dirty="0"/>
              <a:t>옵션 체이닝 연산자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물음표 기호와 점 기호를 연이어 쓰는 </a:t>
            </a:r>
            <a:r>
              <a:rPr kumimoji="1" lang="en-US" altLang="ko-KR" sz="1800" b="1" dirty="0"/>
              <a:t>?. </a:t>
            </a:r>
            <a:r>
              <a:rPr kumimoji="1" lang="ko-KR" altLang="en-US" sz="1800" b="1" dirty="0"/>
              <a:t>연산자</a:t>
            </a:r>
          </a:p>
          <a:p>
            <a:pPr lvl="1"/>
            <a:r>
              <a:rPr kumimoji="1" lang="ko-KR" altLang="en-US" sz="1800" b="1" dirty="0"/>
              <a:t>속성 값이 </a:t>
            </a:r>
            <a:r>
              <a:rPr kumimoji="1" lang="en-US" altLang="ko-KR" sz="1800" b="1" dirty="0"/>
              <a:t>undefined </a:t>
            </a:r>
            <a:r>
              <a:rPr kumimoji="1" lang="ko-KR" altLang="en-US" sz="1800" b="1" dirty="0"/>
              <a:t>이거나 </a:t>
            </a:r>
            <a:r>
              <a:rPr kumimoji="1" lang="en-US" altLang="ko-KR" sz="1800" b="1" dirty="0"/>
              <a:t>null </a:t>
            </a:r>
            <a:r>
              <a:rPr kumimoji="1" lang="ko-KR" altLang="en-US" sz="1800" b="1" dirty="0"/>
              <a:t>일 때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이 값을 사용 하려하면 프로그램이 비 정상 종료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3F4645-BF97-4195-A4FA-DE2DC5B8A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172" y="2698568"/>
            <a:ext cx="7733211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6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옵셔널 체이닝 연산자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옵션 체이닝 연산자는 속성 값의 </a:t>
            </a:r>
            <a:r>
              <a:rPr kumimoji="1" lang="en-US" altLang="ko-KR" sz="1800" b="1" dirty="0"/>
              <a:t>nullable </a:t>
            </a:r>
            <a:r>
              <a:rPr kumimoji="1" lang="ko-KR" altLang="en-US" sz="1800" b="1" dirty="0"/>
              <a:t>여부에 따라 프로그램이 비 정상 종료되지 않게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 </a:t>
            </a:r>
            <a:r>
              <a:rPr kumimoji="1" lang="en-US" altLang="ko-KR" sz="1800" b="1" dirty="0"/>
              <a:t>07 </a:t>
            </a:r>
            <a:r>
              <a:rPr kumimoji="1" lang="ko-KR" altLang="en-US" sz="1800" b="1" dirty="0"/>
              <a:t>번이 옵셔널 체이닝 연산자를 사용한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174E9C-11B2-44A1-B1EA-6FAA3BE30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66" y="2912010"/>
            <a:ext cx="7570273" cy="28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51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옵셔널 </a:t>
            </a:r>
            <a:r>
              <a:rPr kumimoji="1" lang="ko-KR" altLang="en-US" sz="2000" dirty="0">
                <a:solidFill>
                  <a:srgbClr val="007EC5"/>
                </a:solidFill>
              </a:rPr>
              <a:t>체이닝 연산자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옵셔널 체이닝 연산자는 </a:t>
            </a:r>
            <a:r>
              <a:rPr kumimoji="1" lang="en-US" altLang="ko-KR" sz="1800" b="1" dirty="0"/>
              <a:t>06</a:t>
            </a:r>
            <a:r>
              <a:rPr kumimoji="1" lang="ko-KR" altLang="en-US" sz="1800" b="1" dirty="0"/>
              <a:t>번 줄에서 보듯 계속 연이어 사용할 수 있음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08~09</a:t>
            </a:r>
            <a:r>
              <a:rPr kumimoji="1" lang="ko-KR" altLang="en-US" sz="1800" b="1" dirty="0"/>
              <a:t>번 줄은 </a:t>
            </a:r>
            <a:r>
              <a:rPr kumimoji="1" lang="en-US" altLang="ko-KR" sz="1800" b="1" dirty="0"/>
              <a:t>06</a:t>
            </a:r>
            <a:r>
              <a:rPr kumimoji="1" lang="ko-KR" altLang="en-US" sz="1800" b="1" dirty="0"/>
              <a:t>번 줄을 장황하게 구현한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B1B20-A528-432F-BF6A-44CCC0D0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27" y="2733682"/>
            <a:ext cx="7570273" cy="34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8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제네릭 프로그래밍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867274" y="3810000"/>
            <a:ext cx="3545205" cy="208721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10-1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chemeClr val="accent2"/>
                </a:solidFill>
              </a:rPr>
              <a:t>제네릭 타입 이해하기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10-2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제네릭 타입 제약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10-3</a:t>
            </a:r>
            <a:r>
              <a:rPr kumimoji="1" lang="en-US" altLang="ko-KR" dirty="0"/>
              <a:t> </a:t>
            </a:r>
            <a:r>
              <a:rPr kumimoji="1" lang="ko-KR" altLang="en-US" dirty="0"/>
              <a:t>대수 데이터 타입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10-4</a:t>
            </a:r>
            <a:r>
              <a:rPr kumimoji="1" lang="en-US" altLang="ko-KR" dirty="0"/>
              <a:t> </a:t>
            </a:r>
            <a:r>
              <a:rPr kumimoji="1" lang="ko-KR" altLang="en-US" dirty="0"/>
              <a:t>타입 가드</a:t>
            </a: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10-5</a:t>
            </a:r>
            <a:r>
              <a:rPr kumimoji="1" lang="en-US" altLang="ko-KR" dirty="0"/>
              <a:t> F-</a:t>
            </a:r>
            <a:r>
              <a:rPr kumimoji="1" lang="ko-KR" altLang="en-US" dirty="0"/>
              <a:t>바운드 다형성</a:t>
            </a:r>
            <a:endParaRPr kumimoji="1" lang="en-US" altLang="ko-KR" dirty="0"/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10-6</a:t>
            </a:r>
            <a:r>
              <a:rPr kumimoji="1" lang="en-US" altLang="ko-KR" dirty="0"/>
              <a:t> nullable </a:t>
            </a:r>
            <a:r>
              <a:rPr kumimoji="1" lang="ko-KR" altLang="en-US" dirty="0"/>
              <a:t>타입과 프로그램 안전성</a:t>
            </a: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널 병합 연산자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(nullish coalescing operator)</a:t>
            </a:r>
          </a:p>
          <a:p>
            <a:pPr lvl="1"/>
            <a:r>
              <a:rPr kumimoji="1" lang="ko-KR" altLang="en-US" sz="1800" b="1" dirty="0"/>
              <a:t>널 병합 연산자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물음표 기호 두 개를 연달아 이어 붙인 </a:t>
            </a:r>
            <a:r>
              <a:rPr kumimoji="1" lang="en-US" altLang="ko-KR" sz="1800" b="1" dirty="0"/>
              <a:t>?? </a:t>
            </a:r>
            <a:r>
              <a:rPr kumimoji="1" lang="ko-KR" altLang="en-US" sz="1800" b="1" dirty="0"/>
              <a:t>연산자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옵셔널 체이닝 연산자가 </a:t>
            </a:r>
            <a:r>
              <a:rPr kumimoji="1" lang="en-US" altLang="ko-KR" sz="1800" b="1" dirty="0"/>
              <a:t>undefined</a:t>
            </a:r>
            <a:r>
              <a:rPr kumimoji="1" lang="ko-KR" altLang="en-US" sz="1800" b="1" dirty="0"/>
              <a:t>를 반환하는 경우 기본값을 제공하는 연산자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코드의 </a:t>
            </a:r>
            <a:r>
              <a:rPr kumimoji="1" lang="en-US" altLang="ko-KR" sz="1800" b="1" dirty="0"/>
              <a:t>08</a:t>
            </a:r>
            <a:r>
              <a:rPr kumimoji="1" lang="ko-KR" altLang="en-US" sz="1800" b="1" dirty="0"/>
              <a:t>번 줄이 옵셔널 체이닝 연산자와 널 병합 연산자를 동시에 사용한 예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옵셔널 부분이 </a:t>
            </a:r>
            <a:r>
              <a:rPr kumimoji="1" lang="en-US" altLang="ko-KR" sz="1800" b="1" dirty="0"/>
              <a:t>undefined</a:t>
            </a:r>
            <a:r>
              <a:rPr kumimoji="1" lang="ko-KR" altLang="en-US" sz="1800" b="1" dirty="0"/>
              <a:t>인 경우 널 병합 연산자는 기본 값 </a:t>
            </a:r>
            <a:r>
              <a:rPr kumimoji="1" lang="en-US" altLang="ko-KR" sz="1800" b="1" dirty="0"/>
              <a:t>0</a:t>
            </a:r>
            <a:r>
              <a:rPr kumimoji="1" lang="ko-KR" altLang="en-US" sz="1800" b="1" dirty="0"/>
              <a:t> 설정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6C68FA-AB41-47D1-A7DE-AB340534A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59" y="3312881"/>
            <a:ext cx="6882066" cy="283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98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nullable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타입의 함수형 방식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Option </a:t>
            </a:r>
            <a:r>
              <a:rPr kumimoji="1" lang="ko-KR" altLang="en-US" sz="1800" b="1" dirty="0"/>
              <a:t>혹은 </a:t>
            </a:r>
            <a:r>
              <a:rPr kumimoji="1" lang="en-US" altLang="ko-KR" sz="1800" b="1" dirty="0"/>
              <a:t>Optional </a:t>
            </a:r>
            <a:r>
              <a:rPr kumimoji="1" lang="ko-KR" altLang="en-US" sz="1800" b="1" dirty="0"/>
              <a:t>은 함수형 언어에서 특별한 의미가 있는 타입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Option</a:t>
            </a:r>
            <a:r>
              <a:rPr kumimoji="1" lang="ko-KR" altLang="en-US" sz="1800" b="1" dirty="0"/>
              <a:t> 타입은 어떤 프로그래밍 언어에서든 항상 </a:t>
            </a:r>
            <a:r>
              <a:rPr kumimoji="1" lang="en-US" altLang="ko-KR" sz="1800" b="1" dirty="0"/>
              <a:t>Some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None</a:t>
            </a:r>
            <a:r>
              <a:rPr kumimoji="1" lang="ko-KR" altLang="en-US" sz="1800" b="1" dirty="0"/>
              <a:t>이라는 두 값 중 하나를 가짐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타입스크립트로 </a:t>
            </a:r>
            <a:r>
              <a:rPr kumimoji="1" lang="en-US" altLang="ko-KR" sz="1800" b="1" dirty="0"/>
              <a:t>Option </a:t>
            </a:r>
            <a:r>
              <a:rPr kumimoji="1" lang="ko-KR" altLang="en-US" sz="1800" b="1" dirty="0"/>
              <a:t>타입을 구현한 예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이 코드는 </a:t>
            </a:r>
            <a:r>
              <a:rPr kumimoji="1" lang="en-US" altLang="ko-KR" sz="1800" b="1" dirty="0"/>
              <a:t>Option.Some(</a:t>
            </a:r>
            <a:r>
              <a:rPr kumimoji="1" lang="ko-KR" altLang="en-US" sz="1800" b="1" dirty="0"/>
              <a:t>값</a:t>
            </a:r>
            <a:r>
              <a:rPr kumimoji="1" lang="en-US" altLang="ko-KR" sz="1800" b="1" dirty="0"/>
              <a:t>) </a:t>
            </a:r>
            <a:r>
              <a:rPr kumimoji="1" lang="ko-KR" altLang="en-US" sz="1800" b="1" dirty="0"/>
              <a:t>혹은 </a:t>
            </a:r>
            <a:r>
              <a:rPr kumimoji="1" lang="en-US" altLang="ko-KR" sz="1800" b="1" dirty="0"/>
              <a:t>Option.None </a:t>
            </a:r>
            <a:r>
              <a:rPr kumimoji="1" lang="ko-KR" altLang="en-US" sz="1800" b="1" dirty="0"/>
              <a:t>두 가지 값 중 하나를 사용하도록 구현한 것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CD2BBF-095A-4166-BDFB-B8B01E99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93" y="2824746"/>
            <a:ext cx="6882066" cy="28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4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nullable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타입의 함수형 방식 구현 계속</a:t>
            </a:r>
          </a:p>
          <a:p>
            <a:pPr lvl="1"/>
            <a:r>
              <a:rPr kumimoji="1" lang="en-US" altLang="ko-KR" sz="1800" b="1" dirty="0"/>
              <a:t>Option </a:t>
            </a:r>
            <a:r>
              <a:rPr kumimoji="1" lang="ko-KR" altLang="en-US" sz="1800" b="1" dirty="0"/>
              <a:t>타입은 항상 </a:t>
            </a:r>
            <a:r>
              <a:rPr kumimoji="1" lang="en-US" altLang="ko-KR" sz="1800" b="1" dirty="0"/>
              <a:t>Some 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None </a:t>
            </a:r>
            <a:r>
              <a:rPr kumimoji="1" lang="ko-KR" altLang="en-US" sz="1800" b="1" dirty="0"/>
              <a:t>두 값 중 하나여야 하므로 </a:t>
            </a:r>
            <a:r>
              <a:rPr kumimoji="1" lang="en-US" altLang="ko-KR" sz="1800" b="1" dirty="0"/>
              <a:t>Option </a:t>
            </a:r>
            <a:r>
              <a:rPr kumimoji="1" lang="ko-KR" altLang="en-US" sz="1800" b="1" dirty="0"/>
              <a:t>클래스의 생성자를 </a:t>
            </a:r>
            <a:r>
              <a:rPr kumimoji="1" lang="en-US" altLang="ko-KR" sz="1800" b="1" dirty="0"/>
              <a:t>private</a:t>
            </a:r>
            <a:r>
              <a:rPr kumimoji="1" lang="ko-KR" altLang="en-US" sz="1800" b="1" dirty="0"/>
              <a:t>하게 만들어 </a:t>
            </a:r>
            <a:r>
              <a:rPr kumimoji="1" lang="en-US" altLang="ko-KR" sz="1800" b="1" dirty="0"/>
              <a:t>Option </a:t>
            </a:r>
            <a:r>
              <a:rPr kumimoji="1" lang="ko-KR" altLang="en-US" sz="1800" b="1" dirty="0"/>
              <a:t>타입을 직접 생성하지 않도록 구현하는 것이 보통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4C8457-1D29-46C9-808F-EBB2F00AE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23" y="3009900"/>
            <a:ext cx="7733211" cy="289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94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nullable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타입의 함수형 방식 구현 계속</a:t>
            </a:r>
          </a:p>
          <a:p>
            <a:pPr lvl="1"/>
            <a:r>
              <a:rPr kumimoji="1" lang="en-US" altLang="ko-KR" sz="1800" b="1" dirty="0"/>
              <a:t>Some </a:t>
            </a:r>
            <a:r>
              <a:rPr kumimoji="1" lang="ko-KR" altLang="en-US" sz="1800" b="1" dirty="0"/>
              <a:t>타입의 목적 </a:t>
            </a:r>
            <a:r>
              <a:rPr kumimoji="1" lang="en-US" altLang="ko-KR" sz="1800" b="1" dirty="0"/>
              <a:t>- Option.Some(1), Option.Some('hello'), Option.Some({name: 'Jack'}), Option.Some([1, 2, 3])</a:t>
            </a:r>
            <a:r>
              <a:rPr kumimoji="1" lang="ko-KR" altLang="en-US" sz="1800" b="1" dirty="0"/>
              <a:t>처럼 정상적인 값을 저장할 때 사용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None </a:t>
            </a:r>
            <a:r>
              <a:rPr kumimoji="1" lang="ko-KR" altLang="en-US" sz="1800" b="1" dirty="0"/>
              <a:t>타입의 목적 </a:t>
            </a:r>
            <a:r>
              <a:rPr kumimoji="1" lang="en-US" altLang="ko-KR" sz="1800" b="1" dirty="0"/>
              <a:t>- undefined</a:t>
            </a:r>
            <a:r>
              <a:rPr kumimoji="1" lang="ko-KR" altLang="en-US" sz="1800" b="1" dirty="0"/>
              <a:t>나 </a:t>
            </a:r>
            <a:r>
              <a:rPr kumimoji="1" lang="en-US" altLang="ko-KR" sz="1800" b="1" dirty="0"/>
              <a:t>null</a:t>
            </a:r>
            <a:r>
              <a:rPr kumimoji="1" lang="ko-KR" altLang="en-US" sz="1800" b="1" dirty="0"/>
              <a:t>과 같은 비정상적인 값을 표현할 때 사용</a:t>
            </a:r>
            <a:endParaRPr kumimoji="1" lang="en-US" altLang="ko-KR" sz="1800" b="1" dirty="0"/>
          </a:p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getOrElse</a:t>
            </a:r>
            <a:r>
              <a:rPr kumimoji="1" lang="ko-KR" altLang="en-US" sz="2000" dirty="0">
                <a:solidFill>
                  <a:srgbClr val="007EC5"/>
                </a:solidFill>
              </a:rPr>
              <a:t> 메서드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대다수의 언어에서 </a:t>
            </a:r>
            <a:r>
              <a:rPr kumimoji="1" lang="en-US" altLang="ko-KR" sz="1800" b="1" dirty="0"/>
              <a:t>Option </a:t>
            </a:r>
            <a:r>
              <a:rPr kumimoji="1" lang="ko-KR" altLang="en-US" sz="1800" b="1" dirty="0"/>
              <a:t>타입은 </a:t>
            </a:r>
            <a:r>
              <a:rPr kumimoji="1" lang="en-US" altLang="ko-KR" sz="1800" b="1" dirty="0"/>
              <a:t>getOrElse </a:t>
            </a:r>
            <a:r>
              <a:rPr kumimoji="1" lang="ko-KR" altLang="en-US" sz="1800" b="1" dirty="0"/>
              <a:t>라는 이름의 메서드를 제공</a:t>
            </a:r>
            <a:r>
              <a:rPr kumimoji="1" lang="ko-KR" altLang="en-US" sz="1800" b="1" dirty="0">
                <a:solidFill>
                  <a:srgbClr val="007EC5"/>
                </a:solidFill>
              </a:rPr>
              <a:t> </a:t>
            </a:r>
            <a:endParaRPr kumimoji="1" lang="en-US" altLang="ko-KR" dirty="0"/>
          </a:p>
          <a:p>
            <a:pPr lvl="1"/>
            <a:r>
              <a:rPr kumimoji="1" lang="ko-KR" altLang="en-US" sz="1800" b="1" dirty="0"/>
              <a:t>이 메서드의 목적은 </a:t>
            </a:r>
            <a:r>
              <a:rPr kumimoji="1" lang="en-US" altLang="ko-KR" sz="1800" b="1" dirty="0"/>
              <a:t>Some </a:t>
            </a:r>
            <a:r>
              <a:rPr kumimoji="1" lang="ko-KR" altLang="en-US" sz="1800" b="1" dirty="0"/>
              <a:t>타입일 때는 값을</a:t>
            </a:r>
            <a:r>
              <a:rPr kumimoji="1" lang="en-US" altLang="ko-KR" sz="1800" b="1" dirty="0"/>
              <a:t>, None </a:t>
            </a:r>
            <a:r>
              <a:rPr kumimoji="1" lang="ko-KR" altLang="en-US" sz="1800" b="1" dirty="0"/>
              <a:t>타입일 때는 기본 값</a:t>
            </a:r>
            <a:r>
              <a:rPr kumimoji="1" lang="en-US" altLang="ko-KR" sz="1800" b="1" dirty="0"/>
              <a:t>(default value)</a:t>
            </a:r>
            <a:r>
              <a:rPr kumimoji="1" lang="ko-KR" altLang="en-US" sz="1800" b="1" dirty="0"/>
              <a:t>을 제공하는 것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다음은 타입스크립트로 </a:t>
            </a:r>
            <a:r>
              <a:rPr kumimoji="1" lang="en-US" altLang="ko-KR" sz="1800" b="1" dirty="0"/>
              <a:t>getOrElse </a:t>
            </a:r>
            <a:r>
              <a:rPr kumimoji="1" lang="ko-KR" altLang="en-US" sz="1800" b="1" dirty="0"/>
              <a:t>메서드를 제공하는 인터페이스를 구현한 예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27946-0C2A-4804-A866-8CF832F1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43" y="4643321"/>
            <a:ext cx="6256424" cy="11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53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nullable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타입의 함수형 방식 구현 계속</a:t>
            </a:r>
          </a:p>
          <a:p>
            <a:pPr lvl="1"/>
            <a:r>
              <a:rPr kumimoji="1" lang="ko-KR" altLang="en-US" sz="1800" b="1" dirty="0"/>
              <a:t>펑터</a:t>
            </a:r>
            <a:r>
              <a:rPr kumimoji="1" lang="en-US" altLang="ko-KR" sz="1800" b="1" dirty="0"/>
              <a:t>(functor) - </a:t>
            </a:r>
            <a:r>
              <a:rPr kumimoji="1" lang="ko-KR" altLang="en-US" sz="1800" b="1" dirty="0"/>
              <a:t>함수형 언어에서는 </a:t>
            </a:r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이라는 이름의 메서드가 있는 타입을 </a:t>
            </a:r>
            <a:r>
              <a:rPr kumimoji="1" lang="ko-KR" altLang="en-US" sz="1800" b="1" dirty="0" err="1"/>
              <a:t>펑터라고</a:t>
            </a:r>
            <a:r>
              <a:rPr kumimoji="1" lang="ko-KR" altLang="en-US" sz="1800" b="1" dirty="0"/>
              <a:t>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타입스크립트로 펑터 인터페이스를 구현한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A6CC9E-D257-4DEA-A2D1-D123367E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93" y="2823929"/>
            <a:ext cx="7570273" cy="133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68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nullable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타입의 함수형 방식 구현 계속</a:t>
            </a:r>
          </a:p>
          <a:p>
            <a:pPr lvl="1"/>
            <a:r>
              <a:rPr kumimoji="1" lang="en-US" altLang="ko-KR" sz="1800" b="1" dirty="0"/>
              <a:t>Some </a:t>
            </a:r>
            <a:r>
              <a:rPr kumimoji="1" lang="ko-KR" altLang="en-US" sz="1800" b="1" dirty="0"/>
              <a:t>클래스 구현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Some </a:t>
            </a:r>
            <a:r>
              <a:rPr kumimoji="1" lang="ko-KR" altLang="en-US" sz="1800" b="1" dirty="0"/>
              <a:t>타입에 </a:t>
            </a:r>
            <a:r>
              <a:rPr kumimoji="1" lang="en-US" altLang="ko-KR" sz="1800" b="1" dirty="0"/>
              <a:t>getOrElse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을 구현한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6D7D6D-BD4D-49FD-855D-8FF88EFEC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05" y="2391815"/>
            <a:ext cx="5687658" cy="3075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0410AE-053B-4BB1-A724-744C9B0E3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81" y="4506876"/>
            <a:ext cx="5687658" cy="17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30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nullable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타입의 함수형 방식 구현 계속</a:t>
            </a:r>
          </a:p>
          <a:p>
            <a:pPr lvl="1"/>
            <a:r>
              <a:rPr kumimoji="1" lang="en-US" altLang="ko-KR" sz="1800" b="1" dirty="0"/>
              <a:t>None </a:t>
            </a:r>
            <a:r>
              <a:rPr kumimoji="1" lang="ko-KR" altLang="en-US" sz="1800" b="1" dirty="0"/>
              <a:t>클래스 구현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None</a:t>
            </a:r>
            <a:r>
              <a:rPr kumimoji="1" lang="ko-KR" altLang="en-US" sz="1800" b="1" dirty="0"/>
              <a:t>을 구현한 것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None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nullable </a:t>
            </a:r>
            <a:r>
              <a:rPr kumimoji="1" lang="ko-KR" altLang="en-US" sz="1800" b="1" dirty="0"/>
              <a:t>타입을 표현하므로 </a:t>
            </a:r>
            <a:r>
              <a:rPr kumimoji="1" lang="en-US" altLang="ko-KR" sz="1800" b="1" dirty="0"/>
              <a:t>getOrElse 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defaultValue</a:t>
            </a:r>
            <a:r>
              <a:rPr kumimoji="1" lang="ko-KR" altLang="en-US" sz="1800" b="1" dirty="0"/>
              <a:t>를</a:t>
            </a:r>
            <a:r>
              <a:rPr kumimoji="1" lang="en-US" altLang="ko-KR" sz="1800" b="1" dirty="0"/>
              <a:t>, map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map(fn(undefined)) </a:t>
            </a:r>
            <a:r>
              <a:rPr kumimoji="1" lang="ko-KR" altLang="en-US" sz="1800" b="1" dirty="0"/>
              <a:t>형태가 되면 안되므로 단순히 </a:t>
            </a:r>
            <a:r>
              <a:rPr kumimoji="1" lang="en-US" altLang="ko-KR" sz="1800" b="1" dirty="0"/>
              <a:t>None</a:t>
            </a:r>
            <a:r>
              <a:rPr kumimoji="1" lang="ko-KR" altLang="en-US" sz="1800" b="1" dirty="0"/>
              <a:t>의 인스턴스를 반환하도록 구현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008D0C-A296-40F5-AD86-B22369C5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461" y="3123943"/>
            <a:ext cx="5687658" cy="30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897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nullable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타입의 함수형 방식 구현 계속</a:t>
            </a:r>
          </a:p>
          <a:p>
            <a:pPr lvl="1"/>
            <a:r>
              <a:rPr kumimoji="1" lang="en-US" altLang="ko-KR" sz="1800" b="1" dirty="0"/>
              <a:t>Some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None </a:t>
            </a:r>
            <a:r>
              <a:rPr kumimoji="1" lang="ko-KR" altLang="en-US" sz="1800" b="1" dirty="0"/>
              <a:t>클래스 사용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Option </a:t>
            </a:r>
            <a:r>
              <a:rPr kumimoji="1" lang="ko-KR" altLang="en-US" sz="1800" b="1" dirty="0"/>
              <a:t>클래스의 사용 예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코드는 </a:t>
            </a:r>
            <a:r>
              <a:rPr kumimoji="1" lang="en-US" altLang="ko-KR" sz="1800" b="1" dirty="0"/>
              <a:t>undefined</a:t>
            </a:r>
            <a:r>
              <a:rPr kumimoji="1" lang="ko-KR" altLang="en-US" sz="1800" b="1" dirty="0"/>
              <a:t>가 발생하지 않으므로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프로그램이 절대로 비정상 종료되지 않는다는 장점이 있음</a:t>
            </a:r>
            <a:endParaRPr kumimoji="1" lang="en-US" altLang="ko-KR" sz="1800" b="1" dirty="0">
              <a:solidFill>
                <a:schemeClr val="accent2"/>
              </a:solidFill>
            </a:endParaRP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905B47-6D8C-4F5C-B0B0-4509DA89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93" y="2282715"/>
            <a:ext cx="6882066" cy="280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32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-6 nullable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타입과 프로그램 안정성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BEB8552-3246-48D2-B1F5-8E9286810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null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안정성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(null safety)</a:t>
            </a:r>
            <a:endParaRPr kumimoji="1" lang="ko-KR" altLang="en-US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오늘날 널리 사용되는 프로그래밍 언어는 </a:t>
            </a:r>
            <a:r>
              <a:rPr kumimoji="1" lang="en-US" altLang="ko-KR" sz="1800" b="1" dirty="0"/>
              <a:t>nullable </a:t>
            </a:r>
            <a:r>
              <a:rPr kumimoji="1" lang="ko-KR" altLang="en-US" sz="1800" b="1" dirty="0"/>
              <a:t>값으로 인한 프로그램 비 정상 종료를 막기 위해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marL="914400" lvl="2" indent="0">
              <a:buNone/>
            </a:pPr>
            <a:r>
              <a:rPr kumimoji="1" lang="en-US" altLang="ko-KR" sz="1600" b="1" dirty="0">
                <a:solidFill>
                  <a:schemeClr val="accent2"/>
                </a:solidFill>
              </a:rPr>
              <a:t>(1) </a:t>
            </a:r>
            <a:r>
              <a:rPr kumimoji="1" lang="ko-KR" altLang="en-US" sz="1600" b="1" dirty="0">
                <a:solidFill>
                  <a:schemeClr val="accent2"/>
                </a:solidFill>
              </a:rPr>
              <a:t>옵셔널 체이닝 연산자와 널 병합 연산자 제공</a:t>
            </a:r>
            <a:endParaRPr kumimoji="1" lang="en-US" altLang="ko-KR" sz="1600" b="1" dirty="0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kumimoji="1" lang="en-US" altLang="ko-KR" sz="1600" b="1" dirty="0">
                <a:solidFill>
                  <a:schemeClr val="accent2"/>
                </a:solidFill>
              </a:rPr>
              <a:t>(2) </a:t>
            </a:r>
            <a:r>
              <a:rPr kumimoji="1" lang="ko-KR" altLang="en-US" sz="1600" b="1" dirty="0">
                <a:solidFill>
                  <a:schemeClr val="accent2"/>
                </a:solidFill>
              </a:rPr>
              <a:t>혹은 </a:t>
            </a:r>
            <a:r>
              <a:rPr kumimoji="1" lang="en-US" altLang="ko-KR" sz="1600" b="1" dirty="0">
                <a:solidFill>
                  <a:schemeClr val="accent2"/>
                </a:solidFill>
              </a:rPr>
              <a:t>Option </a:t>
            </a:r>
            <a:r>
              <a:rPr kumimoji="1" lang="ko-KR" altLang="en-US" sz="1600" b="1" dirty="0">
                <a:solidFill>
                  <a:schemeClr val="accent2"/>
                </a:solidFill>
              </a:rPr>
              <a:t>혹은 </a:t>
            </a:r>
            <a:r>
              <a:rPr kumimoji="1" lang="en-US" altLang="ko-KR" sz="1600" b="1" dirty="0">
                <a:solidFill>
                  <a:schemeClr val="accent2"/>
                </a:solidFill>
              </a:rPr>
              <a:t>Optional </a:t>
            </a:r>
            <a:r>
              <a:rPr kumimoji="1" lang="ko-KR" altLang="en-US" sz="1600" b="1" dirty="0">
                <a:solidFill>
                  <a:schemeClr val="accent2"/>
                </a:solidFill>
              </a:rPr>
              <a:t>타입 제공</a:t>
            </a:r>
            <a:endParaRPr kumimoji="1" lang="en-US" altLang="ko-KR" sz="1600" b="1" dirty="0">
              <a:solidFill>
                <a:schemeClr val="accent2"/>
              </a:solidFill>
            </a:endParaRPr>
          </a:p>
          <a:p>
            <a:pPr marL="457200" lvl="1" indent="0">
              <a:buNone/>
            </a:pPr>
            <a:endParaRPr kumimoji="1" lang="en-US" altLang="ko-KR" sz="1800" b="1" dirty="0"/>
          </a:p>
          <a:p>
            <a:pPr marL="457200" lvl="1" indent="0">
              <a:buNone/>
            </a:pPr>
            <a:r>
              <a:rPr kumimoji="1" lang="ko-KR" altLang="en-US" sz="1800" b="1" dirty="0"/>
              <a:t>두 가지 중 하나의 기능을 제공하는데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이런 언어들을 </a:t>
            </a:r>
            <a:r>
              <a:rPr kumimoji="1" lang="en-US" altLang="ko-KR" sz="1800" b="1" dirty="0"/>
              <a:t>null </a:t>
            </a:r>
            <a:r>
              <a:rPr kumimoji="1" lang="ko-KR" altLang="en-US" sz="1800" b="1" dirty="0"/>
              <a:t>안정성이 보장되는 언어라고 함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40024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라이언 달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(Ryan Dahl, Node.js </a:t>
            </a:r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과 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Deno </a:t>
            </a:r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창시자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</a:p>
          <a:p>
            <a:endParaRPr lang="ko-KR" altLang="en-US" sz="1400" dirty="0">
              <a:solidFill>
                <a:srgbClr val="007EC5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저는 타입스크립트를 좋아합니다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최고죠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제네릭 타입 일반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0030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7C0FBA5-04C6-4094-A3D6-C34B91E4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제네릭 타입이란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제네릭 타입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인터페이스나 클래스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함수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타입 별칭 등에 사용할 수 있는 기능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주로 해당 심벌의 타입을 미리 지정하지 않고 다양한 타입에 대응하려고 할 때 사용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다음은 제네릭 타입을 여러  구문에 사용한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235443-F602-4B76-8FFB-E188F683C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76" y="3206842"/>
            <a:ext cx="1969795" cy="11584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3C156E-1D3B-4F0F-B2AE-05115AB72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510" y="3206842"/>
            <a:ext cx="2868066" cy="27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7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10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-1</a:t>
            </a:r>
            <a:r>
              <a:rPr kumimoji="1" lang="en-US" altLang="ko-KR" sz="3600" dirty="0"/>
              <a:t> </a:t>
            </a:r>
            <a:r>
              <a:rPr kumimoji="1" lang="ko-KR" altLang="en-US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제네릭 타입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7C0FBA5-04C6-4094-A3D6-C34B91E41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제네릭 사용하기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IValuable&lt;T&gt;</a:t>
            </a:r>
            <a:r>
              <a:rPr kumimoji="1" lang="ko-KR" altLang="en-US" sz="1800" b="1" dirty="0"/>
              <a:t>는 제네릭 인터페이스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제네릭 클래스 </a:t>
            </a:r>
            <a:r>
              <a:rPr kumimoji="1" lang="en-US" altLang="ko-KR" sz="1800" b="1" dirty="0"/>
              <a:t>Valuable&lt;T&gt;</a:t>
            </a:r>
            <a:r>
              <a:rPr kumimoji="1" lang="ko-KR" altLang="en-US" sz="1800" b="1" dirty="0"/>
              <a:t>는 제네릭 타입 변수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를 제네릭 인터페이스 쪽으로 전달하고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450E95-F451-4F16-AEB9-16BA01DE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308" y="2272573"/>
            <a:ext cx="6256424" cy="10293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F130CF-A705-4FDB-AEE3-8B02A3F4C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08" y="4006969"/>
            <a:ext cx="6256424" cy="204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60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</TotalTime>
  <Words>2769</Words>
  <Application>Microsoft Office PowerPoint</Application>
  <PresentationFormat>와이드스크린</PresentationFormat>
  <Paragraphs>450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Malgun Gothic</vt:lpstr>
      <vt:lpstr>Malgun Gothic</vt:lpstr>
      <vt:lpstr>Batang</vt:lpstr>
      <vt:lpstr>Arial</vt:lpstr>
      <vt:lpstr>Wingdings</vt:lpstr>
      <vt:lpstr>Office 테마</vt:lpstr>
      <vt:lpstr>PowerPoint 프레젠테이션</vt:lpstr>
      <vt:lpstr>알아 두셔야 할 사항</vt:lpstr>
      <vt:lpstr>타입스크립트 개발 시 알아 둬야 할 부분</vt:lpstr>
      <vt:lpstr>타입스크립트 개발 시 알아 둬야 할 부분</vt:lpstr>
      <vt:lpstr>타입스크립트 개발 시 알아 둬야 할 부분</vt:lpstr>
      <vt:lpstr>PowerPoint 프레젠테이션</vt:lpstr>
      <vt:lpstr>10-1 제네릭 타입 이해하기</vt:lpstr>
      <vt:lpstr>10-1 제네릭 타입 이해하기</vt:lpstr>
      <vt:lpstr>10-1 제네릭 타입 이해하기</vt:lpstr>
      <vt:lpstr>10-1 제네릭 타입 이해하기</vt:lpstr>
      <vt:lpstr>10-1 제네릭 타입 이해하기</vt:lpstr>
      <vt:lpstr>10-1 제네릭 타입 이해하기</vt:lpstr>
      <vt:lpstr>PowerPoint 프레젠테이션</vt:lpstr>
      <vt:lpstr>10-2 제네릭 타입 제약</vt:lpstr>
      <vt:lpstr>10-2 제네릭 타입 제약</vt:lpstr>
      <vt:lpstr>10-2 제네릭 타입 제약</vt:lpstr>
      <vt:lpstr>10-2 제네릭 타입 제약</vt:lpstr>
      <vt:lpstr>10-2 제네릭 타입 제약</vt:lpstr>
      <vt:lpstr>10-2 제네릭 타입 제약</vt:lpstr>
      <vt:lpstr>10-2 제네릭 타입 제약</vt:lpstr>
      <vt:lpstr>10-2 제네릭 타입 제약</vt:lpstr>
      <vt:lpstr>10-2 제네릭 타입 제약</vt:lpstr>
      <vt:lpstr>PowerPoint 프레젠테이션</vt:lpstr>
      <vt:lpstr>10-3 대수 데이터 타입</vt:lpstr>
      <vt:lpstr>10-3 대수 데이터 타입</vt:lpstr>
      <vt:lpstr>10-3 대수 데이터 타입</vt:lpstr>
      <vt:lpstr>10-3 대수 데이터 타입10-3 대수 데이터 타입</vt:lpstr>
      <vt:lpstr>10-3 대수 데이터 타입</vt:lpstr>
      <vt:lpstr>10-3 대수 데이터 타입</vt:lpstr>
      <vt:lpstr>10-3 대수 데이터 타입</vt:lpstr>
      <vt:lpstr>10-3 대수 데이터 타입</vt:lpstr>
      <vt:lpstr>10-3 대수 데이터 타입</vt:lpstr>
      <vt:lpstr>PowerPoint 프레젠테이션</vt:lpstr>
      <vt:lpstr>10-4 타입 가드</vt:lpstr>
      <vt:lpstr>10-4 타입 가드</vt:lpstr>
      <vt:lpstr>10-4 타입 가드</vt:lpstr>
      <vt:lpstr>10-4 타입 가드</vt:lpstr>
      <vt:lpstr>10-4 타입 가드</vt:lpstr>
      <vt:lpstr>10-4 타입 가드</vt:lpstr>
      <vt:lpstr>10-4 타입 가드</vt:lpstr>
      <vt:lpstr>PowerPoint 프레젠테이션</vt:lpstr>
      <vt:lpstr>10-5 F-바운드 다형성</vt:lpstr>
      <vt:lpstr>10-5 F-바운드 다형성</vt:lpstr>
      <vt:lpstr>10-5 F-바운드 다형성</vt:lpstr>
      <vt:lpstr>10-5 F-바운드 다형성</vt:lpstr>
      <vt:lpstr>10-5 F-바운드 다형성</vt:lpstr>
      <vt:lpstr>10-5 F-바운드 다형성</vt:lpstr>
      <vt:lpstr>10-5 F-바운드 다형성10-5 F-바운드 다형성</vt:lpstr>
      <vt:lpstr>10-5 F-바운드 다형성</vt:lpstr>
      <vt:lpstr>10-5 F-바운드 다형성</vt:lpstr>
      <vt:lpstr>10-5 F-바운드 다형성</vt:lpstr>
      <vt:lpstr>10-5 F-바운드 다형성</vt:lpstr>
      <vt:lpstr>PowerPoint 프레젠테이션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10-6 nullable 타입과 프로그램 안정성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전 예홍</cp:lastModifiedBy>
  <cp:revision>331</cp:revision>
  <cp:lastPrinted>2020-07-23T17:41:23Z</cp:lastPrinted>
  <dcterms:created xsi:type="dcterms:W3CDTF">2020-07-22T11:00:58Z</dcterms:created>
  <dcterms:modified xsi:type="dcterms:W3CDTF">2021-07-12T06:24:16Z</dcterms:modified>
</cp:coreProperties>
</file>